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1" r:id="rId3"/>
    <p:sldId id="268" r:id="rId4"/>
    <p:sldId id="269" r:id="rId5"/>
    <p:sldId id="283" r:id="rId6"/>
    <p:sldId id="286" r:id="rId7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5" autoAdjust="0"/>
    <p:restoredTop sz="94678"/>
  </p:normalViewPr>
  <p:slideViewPr>
    <p:cSldViewPr>
      <p:cViewPr varScale="1">
        <p:scale>
          <a:sx n="115" d="100"/>
          <a:sy n="115" d="100"/>
        </p:scale>
        <p:origin x="90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2024-10-09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DF45D24E-1664-3D4D-8556-1E65126655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00"/>
          <a:stretch/>
        </p:blipFill>
        <p:spPr>
          <a:xfrm>
            <a:off x="-9578" y="-20538"/>
            <a:ext cx="9153578" cy="326035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3507854"/>
            <a:ext cx="7848872" cy="756084"/>
          </a:xfrm>
        </p:spPr>
        <p:txBody>
          <a:bodyPr>
            <a:noAutofit/>
          </a:bodyPr>
          <a:lstStyle>
            <a:lvl1pPr algn="l">
              <a:defRPr sz="4000">
                <a:solidFill>
                  <a:srgbClr val="0050A0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 descr="En bild som visar text, skärmbild, Teckensnitt, vit&#10;&#10;Automatiskt genererad beskrivning">
            <a:extLst>
              <a:ext uri="{FF2B5EF4-FFF2-40B4-BE49-F238E27FC236}">
                <a16:creationId xmlns:a16="http://schemas.microsoft.com/office/drawing/2014/main" id="{86735F9A-D2C6-A15C-B0BC-895A5BEDE5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3" t="29126" r="8833" b="36500"/>
          <a:stretch/>
        </p:blipFill>
        <p:spPr>
          <a:xfrm>
            <a:off x="683568" y="4448202"/>
            <a:ext cx="7776865" cy="4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http://www.fousocialtjanst.se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nskapsguiden.se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ubrik 18">
            <a:extLst>
              <a:ext uri="{FF2B5EF4-FFF2-40B4-BE49-F238E27FC236}">
                <a16:creationId xmlns:a16="http://schemas.microsoft.com/office/drawing/2014/main" id="{160F6467-CCAC-8587-EEE6-C05645D74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2787774"/>
            <a:ext cx="7848872" cy="756084"/>
          </a:xfrm>
        </p:spPr>
        <p:txBody>
          <a:bodyPr/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Välkomna till</a:t>
            </a:r>
            <a:br>
              <a:rPr lang="sv-SE" b="0" i="0" dirty="0">
                <a:effectLst/>
                <a:latin typeface="Calibri" panose="020F0502020204030204" pitchFamily="34" charset="0"/>
              </a:rPr>
            </a:br>
            <a:br>
              <a:rPr lang="sv-SE" b="0" i="0" dirty="0">
                <a:effectLst/>
                <a:latin typeface="Calibri" panose="020F0502020204030204" pitchFamily="34" charset="0"/>
              </a:rPr>
            </a:br>
            <a:r>
              <a:rPr lang="sv-SE" b="0" i="0" dirty="0">
                <a:effectLst/>
                <a:latin typeface="Calibri" panose="020F0502020204030204" pitchFamily="34" charset="0"/>
              </a:rPr>
              <a:t>Riskbruk, skadligt bruk</a:t>
            </a:r>
            <a:r>
              <a:rPr lang="sv-SE" dirty="0">
                <a:latin typeface="Calibri" panose="020F0502020204030204" pitchFamily="34" charset="0"/>
              </a:rPr>
              <a:t> och b</a:t>
            </a:r>
            <a:r>
              <a:rPr lang="sv-SE" b="0" i="0" dirty="0">
                <a:effectLst/>
                <a:latin typeface="Calibri" panose="020F0502020204030204" pitchFamily="34" charset="0"/>
              </a:rPr>
              <a:t>eroende</a:t>
            </a:r>
            <a:br>
              <a:rPr lang="sv-SE" b="0" i="0" dirty="0">
                <a:effectLst/>
                <a:latin typeface="Calibri" panose="020F0502020204030204" pitchFamily="34" charset="0"/>
              </a:rPr>
            </a:br>
            <a:r>
              <a:rPr lang="sv-SE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- nationell baskurs dag 1</a:t>
            </a:r>
            <a:endParaRPr lang="sv-S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00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759E6538-8C1D-AF14-913F-5A3B382F0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sv-SE" sz="2600" kern="1800" dirty="0">
                <a:effectLst/>
                <a:ea typeface="Times New Roman" panose="02020603050405020304" pitchFamily="18" charset="0"/>
                <a:cs typeface="Helvetica" pitchFamily="2" charset="0"/>
              </a:rPr>
              <a:t>Dag 1</a:t>
            </a:r>
            <a:endParaRPr lang="sv-SE" sz="2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0A56C2E2-DDA9-9A7A-4408-B5EE51DE13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8063787" cy="2681981"/>
          </a:xfrm>
        </p:spPr>
        <p:txBody>
          <a:bodyPr/>
          <a:lstStyle/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9.00</a:t>
            </a:r>
            <a:r>
              <a:rPr lang="sv-SE" sz="1100" b="1" dirty="0"/>
              <a:t>	</a:t>
            </a:r>
            <a:r>
              <a:rPr lang="sv-SE" sz="1100" b="1" dirty="0">
                <a:solidFill>
                  <a:srgbClr val="0050A0"/>
                </a:solidFill>
              </a:rPr>
              <a:t>Inledning och introduktion De nationella riktlinjerna – avstamp för evidensbaserad praktik</a:t>
            </a:r>
            <a:endParaRPr lang="sv-SE" sz="1100" dirty="0">
              <a:solidFill>
                <a:srgbClr val="0050A0"/>
              </a:solidFill>
            </a:endParaRPr>
          </a:p>
          <a:p>
            <a:pPr marL="0" indent="0" defTabSz="540000">
              <a:buNone/>
            </a:pPr>
            <a:r>
              <a:rPr lang="sv-SE" sz="1100" b="1" dirty="0"/>
              <a:t>	Lena Häggström</a:t>
            </a:r>
            <a:r>
              <a:rPr lang="sv-SE" sz="1100" dirty="0"/>
              <a:t>, utvecklingsledare FoU Socialtjänst, Region Västerbotten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10.00</a:t>
            </a:r>
            <a:r>
              <a:rPr lang="sv-SE" sz="1100" dirty="0"/>
              <a:t>	Paus</a:t>
            </a:r>
            <a:r>
              <a:rPr lang="sv-SE" sz="1100" b="1" dirty="0"/>
              <a:t> </a:t>
            </a:r>
            <a:r>
              <a:rPr lang="sv-SE" sz="1100" dirty="0"/>
              <a:t>	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10.15</a:t>
            </a:r>
            <a:r>
              <a:rPr lang="sv-SE" sz="1100" dirty="0"/>
              <a:t> 	</a:t>
            </a:r>
            <a:r>
              <a:rPr lang="sv-SE" sz="1100" b="1" dirty="0">
                <a:solidFill>
                  <a:srgbClr val="0050A0"/>
                </a:solidFill>
              </a:rPr>
              <a:t>Tidiga interventioner</a:t>
            </a:r>
            <a:r>
              <a:rPr lang="sv-SE" sz="1100" dirty="0"/>
              <a:t>, </a:t>
            </a:r>
            <a:r>
              <a:rPr lang="sv-SE" sz="1100" b="1" dirty="0"/>
              <a:t>Lena Häggström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11.00</a:t>
            </a:r>
            <a:r>
              <a:rPr lang="sv-SE" sz="1100" dirty="0"/>
              <a:t>	Paus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11.15</a:t>
            </a:r>
            <a:r>
              <a:rPr lang="sv-SE" sz="1100" dirty="0"/>
              <a:t>	</a:t>
            </a:r>
            <a:r>
              <a:rPr lang="sv-SE" sz="1100" b="1" dirty="0">
                <a:solidFill>
                  <a:srgbClr val="0050A0"/>
                </a:solidFill>
              </a:rPr>
              <a:t>Social utredning av skadligt bruk/beroende</a:t>
            </a:r>
            <a:r>
              <a:rPr lang="sv-SE" sz="1100" dirty="0"/>
              <a:t>, </a:t>
            </a:r>
            <a:r>
              <a:rPr lang="sv-SE" sz="1100" b="1" dirty="0"/>
              <a:t>Jenny Åkerlund</a:t>
            </a:r>
            <a:r>
              <a:rPr lang="sv-SE" sz="1100" dirty="0"/>
              <a:t>, enhetschef öppenvård vuxna, socialtjänsten, Skellefteå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11.45 </a:t>
            </a:r>
            <a:r>
              <a:rPr lang="sv-SE" sz="1100" dirty="0"/>
              <a:t>     Lunch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12.45</a:t>
            </a:r>
            <a:r>
              <a:rPr lang="sv-SE" sz="1100" dirty="0"/>
              <a:t> 	</a:t>
            </a:r>
            <a:r>
              <a:rPr lang="sv-SE" sz="1100" b="1" dirty="0">
                <a:solidFill>
                  <a:srgbClr val="0050A0"/>
                </a:solidFill>
              </a:rPr>
              <a:t>Biologiska och psykologiska faktorers betydelse för skadligt bruk – och beroendeutveckling samt behandling </a:t>
            </a:r>
            <a:endParaRPr lang="sv-SE" sz="1100" b="1" i="1" dirty="0">
              <a:solidFill>
                <a:srgbClr val="0050A0"/>
              </a:solidFill>
            </a:endParaRPr>
          </a:p>
          <a:p>
            <a:pPr marL="0" indent="0" defTabSz="540000">
              <a:buNone/>
            </a:pPr>
            <a:r>
              <a:rPr lang="sv-SE" sz="1100" b="1" i="1" dirty="0"/>
              <a:t>                 </a:t>
            </a:r>
            <a:r>
              <a:rPr lang="sv-SE" sz="1100" b="1" dirty="0"/>
              <a:t>Linda Gertsson</a:t>
            </a:r>
            <a:r>
              <a:rPr lang="sv-SE" sz="1100" dirty="0"/>
              <a:t>, leg psykolog, specialist neuropsykologi</a:t>
            </a:r>
            <a:br>
              <a:rPr lang="sv-SE" sz="1100" i="1" dirty="0"/>
            </a:br>
            <a:r>
              <a:rPr lang="sv-SE" sz="1100" b="1" dirty="0">
                <a:solidFill>
                  <a:srgbClr val="0050A0"/>
                </a:solidFill>
              </a:rPr>
              <a:t>14.15</a:t>
            </a:r>
            <a:r>
              <a:rPr lang="sv-SE" sz="1100" b="1" dirty="0"/>
              <a:t> </a:t>
            </a:r>
            <a:r>
              <a:rPr lang="sv-SE" sz="1100" dirty="0"/>
              <a:t>	Paus</a:t>
            </a:r>
            <a:r>
              <a:rPr lang="sv-SE" sz="1100" b="1" dirty="0"/>
              <a:t> </a:t>
            </a:r>
            <a:r>
              <a:rPr lang="sv-SE" sz="1100" dirty="0"/>
              <a:t>	</a:t>
            </a:r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14.30</a:t>
            </a:r>
            <a:r>
              <a:rPr lang="sv-SE" sz="1100" b="1" dirty="0"/>
              <a:t> </a:t>
            </a:r>
            <a:r>
              <a:rPr lang="sv-SE" sz="1100" dirty="0"/>
              <a:t>	</a:t>
            </a:r>
            <a:r>
              <a:rPr lang="sv-SE" sz="1100" b="1" dirty="0">
                <a:solidFill>
                  <a:srgbClr val="0050A0"/>
                </a:solidFill>
              </a:rPr>
              <a:t>Gruppdiskussioner</a:t>
            </a:r>
            <a:r>
              <a:rPr lang="sv-SE" sz="1100" b="1" dirty="0"/>
              <a:t> </a:t>
            </a:r>
            <a:endParaRPr lang="sv-SE" sz="1100" b="1" i="1" dirty="0"/>
          </a:p>
          <a:p>
            <a:pPr marL="0" indent="0" defTabSz="540000">
              <a:buNone/>
            </a:pPr>
            <a:r>
              <a:rPr lang="sv-SE" sz="1100" b="1" dirty="0">
                <a:solidFill>
                  <a:srgbClr val="0050A0"/>
                </a:solidFill>
              </a:rPr>
              <a:t>15.15</a:t>
            </a:r>
            <a:r>
              <a:rPr lang="sv-SE" sz="1100" dirty="0"/>
              <a:t>       </a:t>
            </a:r>
            <a:r>
              <a:rPr lang="sv-SE" sz="1100" b="1" dirty="0">
                <a:solidFill>
                  <a:srgbClr val="0050A0"/>
                </a:solidFill>
              </a:rPr>
              <a:t>Hur ser användningen av ANDTS ut i befolkningen och hur kan vi arbeta förebyggande i länet </a:t>
            </a:r>
          </a:p>
          <a:p>
            <a:pPr marL="0" indent="0" defTabSz="540000">
              <a:buNone/>
            </a:pPr>
            <a:r>
              <a:rPr lang="sv-SE" sz="1100" b="1" i="1" dirty="0"/>
              <a:t>                 </a:t>
            </a:r>
            <a:r>
              <a:rPr lang="sv-SE" sz="1100" b="1" dirty="0"/>
              <a:t>Anna-Karin </a:t>
            </a:r>
            <a:r>
              <a:rPr lang="sv-SE" sz="1100" b="1" dirty="0" err="1"/>
              <a:t>Waenerlund</a:t>
            </a:r>
            <a:r>
              <a:rPr lang="sv-SE" sz="1100"/>
              <a:t>, ANDTS-samordnare, Social hållbarhet, Länsstyrelsen Västerbotten</a:t>
            </a:r>
          </a:p>
          <a:p>
            <a:pPr marL="0" indent="0" defTabSz="540000">
              <a:buNone/>
            </a:pPr>
            <a:r>
              <a:rPr lang="sv-SE" sz="1100" b="1">
                <a:solidFill>
                  <a:srgbClr val="0050A0"/>
                </a:solidFill>
              </a:rPr>
              <a:t>16.00</a:t>
            </a:r>
            <a:r>
              <a:rPr lang="sv-SE" sz="1100"/>
              <a:t> 	Slut för dagen</a:t>
            </a:r>
          </a:p>
          <a:p>
            <a:pPr marL="0" indent="0">
              <a:buNone/>
            </a:pPr>
            <a:endParaRPr lang="sv-SE" sz="1200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C5AA3563-FA4B-B554-FB44-42631517E6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/>
          <a:lstStyle/>
          <a:p>
            <a:r>
              <a:rPr lang="sv-SE"/>
              <a:t>Riskbruk, skadligt bruk och beroende – nationell baskurs dag 1</a:t>
            </a:r>
          </a:p>
        </p:txBody>
      </p:sp>
    </p:spTree>
    <p:extLst>
      <p:ext uri="{BB962C8B-B14F-4D97-AF65-F5344CB8AC3E}">
        <p14:creationId xmlns:p14="http://schemas.microsoft.com/office/powerpoint/2010/main" val="340382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A6111CDE-30EA-F0AA-B569-8CFAE2DF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/>
          <a:lstStyle/>
          <a:p>
            <a:r>
              <a:rPr lang="sv-SE">
                <a:effectLst/>
              </a:rPr>
              <a:t>Basutbildning</a:t>
            </a:r>
            <a:endParaRPr lang="sv-SE"/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F8EBA7D0-D258-082C-51CA-B95C83E6C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770876" cy="26099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/>
              <a:t>Femtonde omgången i länet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8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/>
              <a:t>Drygt 1700 har hittills gått  + 110 deltagare 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8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/>
              <a:t>Ekonomiskt möjligt genom medel från Länsstyrelsen, Skellefteå kommun, Umeå kommun samt Region Västerbotten</a:t>
            </a:r>
          </a:p>
        </p:txBody>
      </p:sp>
      <p:sp>
        <p:nvSpPr>
          <p:cNvPr id="8" name="Platshållare för text 3">
            <a:extLst>
              <a:ext uri="{FF2B5EF4-FFF2-40B4-BE49-F238E27FC236}">
                <a16:creationId xmlns:a16="http://schemas.microsoft.com/office/drawing/2014/main" id="{A6FF5F8C-CCE2-484B-2BC2-66CBC2CBEC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/>
              <a:t>Riskbruk, skadligt bruk och beroende – nationell baskurs dag 1</a:t>
            </a:r>
          </a:p>
        </p:txBody>
      </p:sp>
    </p:spTree>
    <p:extLst>
      <p:ext uri="{BB962C8B-B14F-4D97-AF65-F5344CB8AC3E}">
        <p14:creationId xmlns:p14="http://schemas.microsoft.com/office/powerpoint/2010/main" val="261680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E98136-35B1-261C-8304-9F9FBC69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ffectLst/>
              </a:rPr>
              <a:t>Upplägg denna omgång</a:t>
            </a:r>
            <a:endParaRPr lang="sv-SE" dirty="0"/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7E722BE1-6C72-863D-DBF2-CCC43D8A6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8490956" cy="26099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Digitalt </a:t>
            </a:r>
            <a:r>
              <a:rPr lang="sv-SE" sz="1800" b="1" dirty="0"/>
              <a:t>10 oktober </a:t>
            </a:r>
            <a:r>
              <a:rPr lang="sv-SE" sz="1800" dirty="0"/>
              <a:t>– via Zoom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Umeå </a:t>
            </a:r>
            <a:r>
              <a:rPr lang="sv-SE" sz="1800" b="1" dirty="0"/>
              <a:t>7 november </a:t>
            </a:r>
            <a:r>
              <a:rPr lang="sv-SE" sz="1800" dirty="0"/>
              <a:t>– Miklagård, Folkets Hus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Skellefteå </a:t>
            </a:r>
            <a:r>
              <a:rPr lang="sv-SE" sz="1800" b="1" dirty="0"/>
              <a:t>5 december </a:t>
            </a:r>
            <a:r>
              <a:rPr lang="sv-SE" sz="1800" dirty="0"/>
              <a:t>– Forumsalen, Campus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Intyg om man deltagit vid alla tre tillfällena.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0050A0"/>
                </a:solidFill>
              </a:rPr>
              <a:t>Förhinder meddelas:</a:t>
            </a:r>
            <a:r>
              <a:rPr lang="sv-SE" sz="1800" dirty="0"/>
              <a:t> lena.haggstrom@regionvasterbotten.se</a:t>
            </a:r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8" name="Platshållare för text 3">
            <a:extLst>
              <a:ext uri="{FF2B5EF4-FFF2-40B4-BE49-F238E27FC236}">
                <a16:creationId xmlns:a16="http://schemas.microsoft.com/office/drawing/2014/main" id="{BDB9269D-34DE-FE39-8FF7-3EB4163236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Riskbruk, skadligt bruk och beroende – nationell baskurs dag 1</a:t>
            </a:r>
          </a:p>
        </p:txBody>
      </p:sp>
      <p:pic>
        <p:nvPicPr>
          <p:cNvPr id="9" name="Picture 3" descr="C:\Users\anord\AppData\Local\Microsoft\Windows\Temporary Internet Files\Content.IE5\IZCOCF4Z\MC900281970[1].wmf">
            <a:extLst>
              <a:ext uri="{FF2B5EF4-FFF2-40B4-BE49-F238E27FC236}">
                <a16:creationId xmlns:a16="http://schemas.microsoft.com/office/drawing/2014/main" id="{8BB70C1A-B3BF-37BF-20A4-C1008AF1E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94968"/>
            <a:ext cx="2074601" cy="196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18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90F34529-FE37-3459-D317-C77B2A469F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/>
              <a:t>Riskbruk, skadligt bruk och beroende – nationell baskurs dag 1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E8D81DC4-AC7F-053D-F10C-78EE29B1D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/>
          <a:lstStyle/>
          <a:p>
            <a:r>
              <a:rPr lang="sv-SE" dirty="0">
                <a:effectLst/>
              </a:rPr>
              <a:t>Lite praktiskt…</a:t>
            </a:r>
            <a:endParaRPr lang="sv-SE" dirty="0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51A36B40-800B-49A0-9A72-96F76AC8A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5322604" cy="26099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Lunch Dag 2 och 3 ingår inte - betalas av var och en</a:t>
            </a:r>
          </a:p>
          <a:p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Viktigt att ha rätt namn under sin bild idag och att fylla i deltagarlistan Dag 2 och 3</a:t>
            </a:r>
          </a:p>
          <a:p>
            <a:pPr marL="0" indent="0">
              <a:buNone/>
            </a:pPr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 err="1"/>
              <a:t>Ppt</a:t>
            </a:r>
            <a:r>
              <a:rPr lang="sv-SE" sz="1800" dirty="0"/>
              <a:t>-bilder på </a:t>
            </a:r>
            <a:r>
              <a:rPr lang="sv-SE" sz="1800" dirty="0" err="1"/>
              <a:t>https</a:t>
            </a:r>
            <a:r>
              <a:rPr lang="sv-SE" sz="1800" dirty="0"/>
              <a:t>:// </a:t>
            </a:r>
            <a:r>
              <a:rPr lang="sv-SE" sz="1800" dirty="0">
                <a:hlinkClick r:id="rId2"/>
              </a:rPr>
              <a:t>www.fousocialtjanst.se</a:t>
            </a:r>
            <a:r>
              <a:rPr lang="sv-SE" sz="1800" dirty="0"/>
              <a:t> </a:t>
            </a:r>
            <a:endParaRPr lang="sv-SE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sv-SE" sz="1600" dirty="0"/>
          </a:p>
        </p:txBody>
      </p:sp>
      <p:pic>
        <p:nvPicPr>
          <p:cNvPr id="14" name="Picture 2" descr="C:\Users\anord\AppData\Local\Microsoft\Windows\Temporary Internet Files\Content.IE5\C14CTGBQ\MC900413596[1].wmf">
            <a:extLst>
              <a:ext uri="{FF2B5EF4-FFF2-40B4-BE49-F238E27FC236}">
                <a16:creationId xmlns:a16="http://schemas.microsoft.com/office/drawing/2014/main" id="{8D487D48-DA67-C0BE-2BC6-D2ADCACA6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372" y="1491630"/>
            <a:ext cx="1717064" cy="166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06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AE1F0C-59F0-0467-8E5C-244CCEEAA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ffectLst/>
              </a:rPr>
              <a:t>Utbildningens syfte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D5C520-F412-BFF9-69F9-6BE24893F5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Förmedla gemensam baskunskap baserat på nationella riktlinjer</a:t>
            </a:r>
            <a:br>
              <a:rPr lang="sv-SE" sz="1800" dirty="0"/>
            </a:br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Utgöra en bas för fortsatt arbete på ”hemmaplan”</a:t>
            </a:r>
            <a:br>
              <a:rPr lang="sv-SE" sz="1800" dirty="0"/>
            </a:br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Underlätta samverkan </a:t>
            </a:r>
          </a:p>
          <a:p>
            <a:pPr marL="0" indent="0">
              <a:buNone/>
            </a:pPr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Utbildningar rörande skadligt bruk och beroende på: </a:t>
            </a:r>
            <a:r>
              <a:rPr lang="sv-SE" sz="1800" dirty="0">
                <a:hlinkClick r:id="rId2"/>
              </a:rPr>
              <a:t>www.kunskapsguiden.se</a:t>
            </a:r>
            <a:endParaRPr lang="sv-SE" sz="1800" dirty="0"/>
          </a:p>
          <a:p>
            <a:endParaRPr lang="sv-SE" dirty="0"/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83B3B663-B27A-AE98-9D75-D459CDA6D3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/>
              <a:t>Riskbruk, skadligt bruk och beroende – nationell baskurs dag 1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7278A25-2EA9-B975-9C98-3DB8EDD09EB1}"/>
              </a:ext>
            </a:extLst>
          </p:cNvPr>
          <p:cNvSpPr/>
          <p:nvPr/>
        </p:nvSpPr>
        <p:spPr>
          <a:xfrm rot="770665">
            <a:off x="6150323" y="2232253"/>
            <a:ext cx="2232248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sv-SE" dirty="0">
                <a:latin typeface="MV Boli" panose="02000500030200090000" pitchFamily="2" charset="0"/>
                <a:cs typeface="MV Boli" panose="02000500030200090000" pitchFamily="2" charset="0"/>
              </a:rPr>
              <a:t>Tips!</a:t>
            </a:r>
          </a:p>
          <a:p>
            <a:pPr algn="ctr"/>
            <a:r>
              <a:rPr lang="sv-SE" sz="2400" b="1" dirty="0">
                <a:latin typeface="MV Boli" panose="02000500030200090000" pitchFamily="2" charset="0"/>
                <a:cs typeface="MV Boli" panose="02000500030200090000" pitchFamily="2" charset="0"/>
              </a:rPr>
              <a:t>Metodguiden</a:t>
            </a:r>
          </a:p>
          <a:p>
            <a:pPr algn="ctr"/>
            <a:r>
              <a:rPr lang="sv-SE" sz="1200" dirty="0">
                <a:latin typeface="MV Boli" panose="02000500030200090000" pitchFamily="2" charset="0"/>
                <a:cs typeface="MV Boli" panose="02000500030200090000" pitchFamily="2" charset="0"/>
              </a:rPr>
              <a:t>(Socialstyrelsen)</a:t>
            </a:r>
          </a:p>
        </p:txBody>
      </p:sp>
    </p:spTree>
    <p:extLst>
      <p:ext uri="{BB962C8B-B14F-4D97-AF65-F5344CB8AC3E}">
        <p14:creationId xmlns:p14="http://schemas.microsoft.com/office/powerpoint/2010/main" val="382739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-mall FoU Socialtjänst" id="{EBE1D923-9E45-624A-B6B6-11EBF4EED743}" vid="{1DAE424D-969B-F541-8D46-D678CACFD9E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</TotalTime>
  <Words>354</Words>
  <Application>Microsoft Office PowerPoint</Application>
  <PresentationFormat>Bildspel på skärmen (16:9)</PresentationFormat>
  <Paragraphs>48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MV Boli</vt:lpstr>
      <vt:lpstr>Times New Roman</vt:lpstr>
      <vt:lpstr>Office-tema</vt:lpstr>
      <vt:lpstr>Välkomna till  Riskbruk, skadligt bruk och beroende - nationell baskurs dag 1</vt:lpstr>
      <vt:lpstr>Dag 1</vt:lpstr>
      <vt:lpstr>Basutbildning</vt:lpstr>
      <vt:lpstr>Upplägg denna omgång</vt:lpstr>
      <vt:lpstr>Lite praktiskt…</vt:lpstr>
      <vt:lpstr>Utbildningens syfte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Backlund</dc:creator>
  <cp:lastModifiedBy>Lena Häggström</cp:lastModifiedBy>
  <cp:revision>52</cp:revision>
  <cp:lastPrinted>2016-03-23T07:52:20Z</cp:lastPrinted>
  <dcterms:created xsi:type="dcterms:W3CDTF">2018-12-10T07:43:11Z</dcterms:created>
  <dcterms:modified xsi:type="dcterms:W3CDTF">2024-10-09T09:33:27Z</dcterms:modified>
</cp:coreProperties>
</file>