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4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6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7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8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9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0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1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2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3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9" r:id="rId5"/>
    <p:sldMasterId id="2147483896" r:id="rId6"/>
    <p:sldMasterId id="2147483840" r:id="rId7"/>
    <p:sldMasterId id="2147483847" r:id="rId8"/>
    <p:sldMasterId id="2147483861" r:id="rId9"/>
    <p:sldMasterId id="2147483854" r:id="rId10"/>
    <p:sldMasterId id="2147483875" r:id="rId11"/>
    <p:sldMasterId id="2147483868" r:id="rId12"/>
    <p:sldMasterId id="2147483882" r:id="rId13"/>
    <p:sldMasterId id="2147483833" r:id="rId14"/>
    <p:sldMasterId id="2147483771" r:id="rId15"/>
    <p:sldMasterId id="2147483812" r:id="rId16"/>
    <p:sldMasterId id="2147483819" r:id="rId17"/>
    <p:sldMasterId id="2147483826" r:id="rId18"/>
  </p:sldMasterIdLst>
  <p:notesMasterIdLst>
    <p:notesMasterId r:id="rId34"/>
  </p:notesMasterIdLst>
  <p:handoutMasterIdLst>
    <p:handoutMasterId r:id="rId35"/>
  </p:handoutMasterIdLst>
  <p:sldIdLst>
    <p:sldId id="257" r:id="rId19"/>
    <p:sldId id="258" r:id="rId20"/>
    <p:sldId id="260" r:id="rId21"/>
    <p:sldId id="261" r:id="rId22"/>
    <p:sldId id="262" r:id="rId23"/>
    <p:sldId id="263" r:id="rId24"/>
    <p:sldId id="272" r:id="rId25"/>
    <p:sldId id="264" r:id="rId26"/>
    <p:sldId id="273" r:id="rId27"/>
    <p:sldId id="265" r:id="rId28"/>
    <p:sldId id="266" r:id="rId29"/>
    <p:sldId id="267" r:id="rId30"/>
    <p:sldId id="268" r:id="rId31"/>
    <p:sldId id="269" r:id="rId32"/>
    <p:sldId id="270" r:id="rId33"/>
  </p:sldIdLst>
  <p:sldSz cx="12192000" cy="6858000"/>
  <p:notesSz cx="6794500" cy="99314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90" userDrawn="1">
          <p15:clr>
            <a:srgbClr val="A4A3A4"/>
          </p15:clr>
        </p15:guide>
        <p15:guide id="2" orient="horz" userDrawn="1">
          <p15:clr>
            <a:srgbClr val="A4A3A4"/>
          </p15:clr>
        </p15:guide>
        <p15:guide id="3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3567D"/>
    <a:srgbClr val="ECECEC"/>
    <a:srgbClr val="8F2970"/>
    <a:srgbClr val="4D7579"/>
    <a:srgbClr val="623D5A"/>
    <a:srgbClr val="8F286F"/>
    <a:srgbClr val="81786B"/>
    <a:srgbClr val="6D665B"/>
    <a:srgbClr val="4B4B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4D57AF-D044-6FF0-7641-2B454A322D9F}" v="11" dt="2026-10-14T13:10:07.7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70104" autoAdjust="0"/>
  </p:normalViewPr>
  <p:slideViewPr>
    <p:cSldViewPr snapToObjects="1" showGuides="1">
      <p:cViewPr varScale="1">
        <p:scale>
          <a:sx n="111" d="100"/>
          <a:sy n="111" d="100"/>
        </p:scale>
        <p:origin x="534" y="96"/>
      </p:cViewPr>
      <p:guideLst>
        <p:guide orient="horz" pos="2890"/>
        <p:guide orient="horz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Objects="1">
      <p:cViewPr varScale="1">
        <p:scale>
          <a:sx n="53" d="100"/>
          <a:sy n="53" d="100"/>
        </p:scale>
        <p:origin x="2262" y="96"/>
      </p:cViewPr>
      <p:guideLst>
        <p:guide orient="horz" pos="3128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9.xml"/><Relationship Id="rId18" Type="http://schemas.openxmlformats.org/officeDocument/2006/relationships/slideMaster" Target="slideMasters/slideMaster14.xml"/><Relationship Id="rId26" Type="http://schemas.openxmlformats.org/officeDocument/2006/relationships/slide" Target="slides/slide8.xml"/><Relationship Id="rId39" Type="http://schemas.openxmlformats.org/officeDocument/2006/relationships/tableStyles" Target="tableStyles.xml"/><Relationship Id="rId21" Type="http://schemas.openxmlformats.org/officeDocument/2006/relationships/slide" Target="slides/slide3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3.xml"/><Relationship Id="rId12" Type="http://schemas.openxmlformats.org/officeDocument/2006/relationships/slideMaster" Target="slideMasters/slideMaster8.xml"/><Relationship Id="rId17" Type="http://schemas.openxmlformats.org/officeDocument/2006/relationships/slideMaster" Target="slideMasters/slideMaster13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2.xml"/><Relationship Id="rId20" Type="http://schemas.openxmlformats.org/officeDocument/2006/relationships/slide" Target="slides/slide2.xml"/><Relationship Id="rId29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Master" Target="slideMasters/slideMaster11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1.xml"/><Relationship Id="rId31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Master" Target="slideMasters/slideMaster10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AECAC-653B-48AE-A358-3A697BE33C9F}" type="datetimeFigureOut">
              <a:rPr lang="sv-SE" smtClean="0"/>
              <a:t>2026-10-14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21783-9DFF-4445-BF7A-AB5326FAAB1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72086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03068-D66A-40C9-82F9-656160FB7124}" type="datetimeFigureOut">
              <a:rPr lang="sv-SE" smtClean="0"/>
              <a:t>2026-10-14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87313" y="744538"/>
            <a:ext cx="6619875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17416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1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307B5-53E0-410B-9BE0-8C5E1504898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8777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0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3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826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45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6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84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76990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23055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54203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sida, oran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623392" y="1411200"/>
            <a:ext cx="10813025" cy="2700000"/>
          </a:xfrm>
        </p:spPr>
        <p:txBody>
          <a:bodyPr anchor="b" anchorCtr="0"/>
          <a:lstStyle>
            <a:lvl1pPr algn="ctr">
              <a:defRPr sz="7200" baseline="0">
                <a:solidFill>
                  <a:srgbClr val="FFFFFF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sv-SE" i="0" dirty="0"/>
              <a:t>Klicka här för att lägga till h</a:t>
            </a:r>
            <a:r>
              <a:rPr lang="sv-SE" dirty="0"/>
              <a:t>uvudrubrik</a:t>
            </a:r>
          </a:p>
        </p:txBody>
      </p:sp>
      <p:sp>
        <p:nvSpPr>
          <p:cNvPr id="8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4264064"/>
            <a:ext cx="10813025" cy="677104"/>
          </a:xfrm>
        </p:spPr>
        <p:txBody>
          <a:bodyPr/>
          <a:lstStyle>
            <a:lvl1pPr algn="ctr">
              <a:defRPr sz="2800" baseline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FFFFFF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underrubrik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9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sida, grå"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623392" y="1411200"/>
            <a:ext cx="10813025" cy="2700000"/>
          </a:xfrm>
        </p:spPr>
        <p:txBody>
          <a:bodyPr anchor="b" anchorCtr="0"/>
          <a:lstStyle>
            <a:lvl1pPr algn="ctr">
              <a:defRPr sz="7200" baseline="0">
                <a:solidFill>
                  <a:srgbClr val="13567D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sv-SE" i="0" dirty="0"/>
              <a:t>Klicka här för att lägga till h</a:t>
            </a:r>
            <a:r>
              <a:rPr lang="sv-SE" dirty="0"/>
              <a:t>uvudrubrik</a:t>
            </a:r>
          </a:p>
        </p:txBody>
      </p:sp>
      <p:sp>
        <p:nvSpPr>
          <p:cNvPr id="8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4264064"/>
            <a:ext cx="10813025" cy="677104"/>
          </a:xfrm>
        </p:spPr>
        <p:txBody>
          <a:bodyPr/>
          <a:lstStyle>
            <a:lvl1pPr algn="ctr">
              <a:defRPr sz="2800" baseline="0">
                <a:solidFill>
                  <a:srgbClr val="13567D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FFFFFF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underrubrik</a:t>
            </a:r>
          </a:p>
        </p:txBody>
      </p:sp>
      <p:pic>
        <p:nvPicPr>
          <p:cNvPr id="5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7600" y="5745600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713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sida, mörkblå">
    <p:bg>
      <p:bgPr>
        <a:solidFill>
          <a:srgbClr val="135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623392" y="1411200"/>
            <a:ext cx="10813025" cy="2700000"/>
          </a:xfrm>
        </p:spPr>
        <p:txBody>
          <a:bodyPr anchor="b" anchorCtr="0"/>
          <a:lstStyle>
            <a:lvl1pPr algn="ctr">
              <a:defRPr sz="7200" baseline="0">
                <a:solidFill>
                  <a:srgbClr val="FFFFFF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sv-SE" i="0" dirty="0"/>
              <a:t>Klicka här för att lägga till h</a:t>
            </a:r>
            <a:r>
              <a:rPr lang="sv-SE" dirty="0"/>
              <a:t>uvudrubrik</a:t>
            </a:r>
          </a:p>
        </p:txBody>
      </p:sp>
      <p:sp>
        <p:nvSpPr>
          <p:cNvPr id="8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4264064"/>
            <a:ext cx="10813025" cy="677104"/>
          </a:xfrm>
        </p:spPr>
        <p:txBody>
          <a:bodyPr/>
          <a:lstStyle>
            <a:lvl1pPr algn="ctr">
              <a:defRPr sz="2800" baseline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FFFFFF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underrubrik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137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sida, ljuslil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623392" y="1412776"/>
            <a:ext cx="10813025" cy="2700000"/>
          </a:xfrm>
        </p:spPr>
        <p:txBody>
          <a:bodyPr anchor="b" anchorCtr="0"/>
          <a:lstStyle>
            <a:lvl1pPr algn="ctr">
              <a:defRPr sz="7200" baseline="0">
                <a:solidFill>
                  <a:srgbClr val="FFFFFF"/>
                </a:solidFill>
                <a:latin typeface="+mj-lt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sv-SE" i="0" dirty="0"/>
              <a:t>Klicka här för att lägga till h</a:t>
            </a:r>
            <a:r>
              <a:rPr lang="sv-SE" dirty="0"/>
              <a:t>uvudrubrik</a:t>
            </a:r>
          </a:p>
        </p:txBody>
      </p:sp>
      <p:sp>
        <p:nvSpPr>
          <p:cNvPr id="8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4264064"/>
            <a:ext cx="10813025" cy="677104"/>
          </a:xfrm>
        </p:spPr>
        <p:txBody>
          <a:bodyPr/>
          <a:lstStyle>
            <a:lvl1pPr algn="ctr">
              <a:defRPr sz="2800" baseline="0">
                <a:solidFill>
                  <a:srgbClr val="FFFFFF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FFFFFF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underrubrik</a:t>
            </a:r>
          </a:p>
        </p:txBody>
      </p:sp>
    </p:spTree>
    <p:extLst>
      <p:ext uri="{BB962C8B-B14F-4D97-AF65-F5344CB8AC3E}">
        <p14:creationId xmlns:p14="http://schemas.microsoft.com/office/powerpoint/2010/main" val="59049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1650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20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451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37414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28840159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422291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4B4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0588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4B4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2679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4B4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92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4B4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929775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4B4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81941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4B4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559740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145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502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6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010" y="5746964"/>
            <a:ext cx="1565428" cy="48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308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273646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7493772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547805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8178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266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8178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265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8178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1651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8178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110178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8178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40957263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8178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8254222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135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17049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135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6083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135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565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135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527858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135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8377297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135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1327910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006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3295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006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6160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006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1100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006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8333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006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65513329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006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2098990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CB51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042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CB51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04435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CB51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9114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CB51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440326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CB51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02354817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CB51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956266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FFC0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551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FFC0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0805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FFC0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6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9010" y="5746964"/>
            <a:ext cx="1565428" cy="489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6586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FFC0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7322010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FFC0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92744950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FFC0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chemeClr val="tx1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148320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623D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659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623D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40843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623D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55565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623D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6601852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623D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5813794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623D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177272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8F29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357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8F29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4281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8F29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29091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8F29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4531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8F29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7118528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8F29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60890688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4D75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046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4D75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386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4D75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7070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4D75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4670761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4D75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153227596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4D75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5961141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logo">
    <p:bg>
      <p:bgPr>
        <a:solidFill>
          <a:srgbClr val="72A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pic>
        <p:nvPicPr>
          <p:cNvPr id="10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645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, logo">
    <p:bg>
      <p:bgPr>
        <a:solidFill>
          <a:srgbClr val="72A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  <p:pic>
        <p:nvPicPr>
          <p:cNvPr id="11" name="Logotype" descr="Skellefteå kommun_SVART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69010" y="5746146"/>
            <a:ext cx="1565428" cy="49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954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, logo">
    <p:bg>
      <p:bgPr>
        <a:solidFill>
          <a:srgbClr val="72A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5" name="Logotype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8306" y="5745600"/>
            <a:ext cx="1568111" cy="4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31459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">
    <p:bg>
      <p:bgPr>
        <a:solidFill>
          <a:srgbClr val="72A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9"/>
            <a:ext cx="10972800" cy="227424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6117087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, bild">
    <p:bg>
      <p:bgPr>
        <a:solidFill>
          <a:srgbClr val="72A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404664"/>
            <a:ext cx="5102357" cy="1041380"/>
          </a:xfrm>
        </p:spPr>
        <p:txBody>
          <a:bodyPr>
            <a:noAutofit/>
          </a:bodyPr>
          <a:lstStyle>
            <a:lvl1pPr algn="l">
              <a:defRPr sz="24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484787"/>
            <a:ext cx="5102357" cy="266429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VitRuta"/>
          <p:cNvSpPr/>
          <p:nvPr userDrawn="1"/>
        </p:nvSpPr>
        <p:spPr>
          <a:xfrm>
            <a:off x="0" y="4577879"/>
            <a:ext cx="12192000" cy="228012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sv-SE" sz="2200" dirty="0">
              <a:solidFill>
                <a:srgbClr val="FFFFFF"/>
              </a:solidFill>
            </a:endParaRP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quarter" idx="11" hasCustomPrompt="1"/>
          </p:nvPr>
        </p:nvSpPr>
        <p:spPr>
          <a:xfrm>
            <a:off x="719669" y="5805264"/>
            <a:ext cx="6049433" cy="288032"/>
          </a:xfrm>
        </p:spPr>
        <p:txBody>
          <a:bodyPr/>
          <a:lstStyle>
            <a:lvl1pPr>
              <a:defRPr sz="1000" baseline="0">
                <a:solidFill>
                  <a:srgbClr val="000000"/>
                </a:solidFill>
                <a:latin typeface="+mj-lt"/>
              </a:defRPr>
            </a:lvl1pPr>
            <a:lvl2pPr>
              <a:defRPr sz="1000"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rgbClr val="000000"/>
                </a:solidFill>
                <a:latin typeface="+mj-lt"/>
              </a:defRPr>
            </a:lvl5pPr>
          </a:lstStyle>
          <a:p>
            <a:pPr lvl="0"/>
            <a:r>
              <a:rPr lang="sv-SE" dirty="0"/>
              <a:t>Klicka här för att lägga till text</a:t>
            </a:r>
          </a:p>
          <a:p>
            <a:pPr lvl="4"/>
            <a:endParaRPr lang="sv-SE" dirty="0"/>
          </a:p>
        </p:txBody>
      </p:sp>
      <p:sp>
        <p:nvSpPr>
          <p:cNvPr id="10" name="Bild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4574880"/>
          </a:xfrm>
        </p:spPr>
        <p:txBody>
          <a:bodyPr anchor="ctr">
            <a:normAutofit/>
          </a:bodyPr>
          <a:lstStyle>
            <a:lvl1pPr algn="ctr">
              <a:defRPr sz="1400">
                <a:latin typeface="Open Sans Light"/>
                <a:cs typeface="Open Sans Light"/>
              </a:defRPr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1758264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kel textsida">
    <p:bg>
      <p:bgPr>
        <a:solidFill>
          <a:srgbClr val="72A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"/>
          <p:cNvSpPr>
            <a:spLocks noGrp="1"/>
          </p:cNvSpPr>
          <p:nvPr>
            <p:ph type="title" hasCustomPrompt="1"/>
          </p:nvPr>
        </p:nvSpPr>
        <p:spPr>
          <a:xfrm>
            <a:off x="609600" y="731520"/>
            <a:ext cx="10972800" cy="1143000"/>
          </a:xfrm>
        </p:spPr>
        <p:txBody>
          <a:bodyPr>
            <a:noAutofit/>
          </a:bodyPr>
          <a:lstStyle>
            <a:lvl1pPr algn="l">
              <a:defRPr sz="3000" baseline="0">
                <a:solidFill>
                  <a:srgbClr val="FFFFFF"/>
                </a:solidFill>
                <a:latin typeface="Open Sans Extrabold"/>
                <a:cs typeface="Open Sans Extrabold"/>
              </a:defRPr>
            </a:lvl1pPr>
          </a:lstStyle>
          <a:p>
            <a:r>
              <a:rPr lang="sv-SE" dirty="0"/>
              <a:t>Klicka här för att lägga till rubrik</a:t>
            </a:r>
          </a:p>
        </p:txBody>
      </p:sp>
      <p:sp>
        <p:nvSpPr>
          <p:cNvPr id="9" name="Text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1725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0392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5.xml"/><Relationship Id="rId4" Type="http://schemas.openxmlformats.org/officeDocument/2006/relationships/slideLayout" Target="../slideLayouts/slideLayout44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7" Type="http://schemas.openxmlformats.org/officeDocument/2006/relationships/theme" Target="../theme/theme1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2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8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3.xml"/><Relationship Id="rId7" Type="http://schemas.openxmlformats.org/officeDocument/2006/relationships/theme" Target="../theme/theme13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5.xml"/><Relationship Id="rId4" Type="http://schemas.openxmlformats.org/officeDocument/2006/relationships/slideLayout" Target="../slideLayouts/slideLayout74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7" Type="http://schemas.openxmlformats.org/officeDocument/2006/relationships/theme" Target="../theme/theme14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5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943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  <p:sldLayoutId id="2147483894" r:id="rId5"/>
    <p:sldLayoutId id="2147483895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48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23" r:id="rId2"/>
    <p:sldLayoutId id="2147483924" r:id="rId3"/>
    <p:sldLayoutId id="2147483922" r:id="rId4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54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rgbClr val="FFFFFF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B4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388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rgbClr val="FFFFFF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CEC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1936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  <p:sldLayoutId id="2147483863" r:id="rId2"/>
    <p:sldLayoutId id="2147483864" r:id="rId3"/>
    <p:sldLayoutId id="2147483865" r:id="rId4"/>
    <p:sldLayoutId id="2147483866" r:id="rId5"/>
    <p:sldLayoutId id="2147483867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178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43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rgbClr val="FFFFFF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3567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71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rgbClr val="FFFFFF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E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571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rgbClr val="FFFFFF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CB51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927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rgbClr val="FFFFFF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C0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983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23D5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476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774" r:id="rId3"/>
    <p:sldLayoutId id="2147483809" r:id="rId4"/>
    <p:sldLayoutId id="2147483810" r:id="rId5"/>
    <p:sldLayoutId id="2147483811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rgbClr val="FFFFFF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8F297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679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rgbClr val="FFFFFF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4D75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071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rgbClr val="FFFFFF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72AE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lägga till 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sex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nio</a:t>
            </a:r>
          </a:p>
        </p:txBody>
      </p:sp>
      <p:sp>
        <p:nvSpPr>
          <p:cNvPr id="4" name="Datum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6BA79-F2AE-9145-9209-1674DACC0F18}" type="datetimeFigureOut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2026-10-14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idfot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idnummer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01A26-2D80-0E46-9B4D-60A1952FE66D}" type="slidenum">
              <a:rPr lang="sv-SE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sv-SE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972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spcAft>
          <a:spcPts val="500"/>
        </a:spcAft>
        <a:buFont typeface="Arial"/>
        <a:buNone/>
        <a:defRPr sz="2200" kern="1200">
          <a:solidFill>
            <a:srgbClr val="FFFFFF"/>
          </a:solidFill>
          <a:latin typeface="+mn-lt"/>
          <a:ea typeface="+mn-ea"/>
          <a:cs typeface="+mn-cs"/>
        </a:defRPr>
      </a:lvl1pPr>
      <a:lvl2pPr marL="719138" indent="-363538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2000" kern="1200">
          <a:solidFill>
            <a:srgbClr val="FFFFFF"/>
          </a:solidFill>
          <a:latin typeface="+mn-lt"/>
          <a:ea typeface="+mn-ea"/>
          <a:cs typeface="+mn-cs"/>
        </a:defRPr>
      </a:lvl2pPr>
      <a:lvl3pPr marL="1074738" indent="-3556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3pPr>
      <a:lvl4pPr marL="1346200" indent="-271463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–"/>
        <a:defRPr sz="1600" kern="1200">
          <a:solidFill>
            <a:srgbClr val="FFFFFF"/>
          </a:solidFill>
          <a:latin typeface="+mn-lt"/>
          <a:ea typeface="+mn-ea"/>
          <a:cs typeface="+mn-cs"/>
        </a:defRPr>
      </a:lvl4pPr>
      <a:lvl5pPr marL="1617663" indent="-271463" algn="l" defTabSz="457200" rtl="0" eaLnBrk="1" latinLnBrk="0" hangingPunct="1">
        <a:spcBef>
          <a:spcPct val="20000"/>
        </a:spcBef>
        <a:spcAft>
          <a:spcPts val="500"/>
        </a:spcAft>
        <a:buFont typeface="Arial" panose="020B0604020202020204" pitchFamily="34" charset="0"/>
        <a:buChar char="•"/>
        <a:defRPr sz="1400" kern="1200">
          <a:solidFill>
            <a:srgbClr val="FFFFFF"/>
          </a:solidFill>
          <a:latin typeface="+mn-lt"/>
          <a:ea typeface="+mn-ea"/>
          <a:cs typeface="+mn-cs"/>
        </a:defRPr>
      </a:lvl5pPr>
      <a:lvl6pPr marL="17954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1200" kern="1200">
          <a:solidFill>
            <a:srgbClr val="FFFFFF"/>
          </a:solidFill>
          <a:latin typeface="+mn-lt"/>
          <a:ea typeface="+mn-ea"/>
          <a:cs typeface="+mn-cs"/>
        </a:defRPr>
      </a:lvl6pPr>
      <a:lvl7pPr marL="19732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1000" kern="1200" baseline="0">
          <a:solidFill>
            <a:srgbClr val="FFFFFF"/>
          </a:solidFill>
          <a:latin typeface="+mn-lt"/>
          <a:ea typeface="+mn-ea"/>
          <a:cs typeface="+mn-cs"/>
        </a:defRPr>
      </a:lvl7pPr>
      <a:lvl8pPr marL="2151063" indent="-177800" algn="l" defTabSz="457200" rtl="0" eaLnBrk="1" latinLnBrk="0" hangingPunct="1">
        <a:spcBef>
          <a:spcPct val="20000"/>
        </a:spcBef>
        <a:spcAft>
          <a:spcPts val="500"/>
        </a:spcAft>
        <a:buFont typeface="Open Sans" panose="020B0606030504020204" pitchFamily="34" charset="0"/>
        <a:buChar char="–"/>
        <a:defRPr sz="800" kern="1200" baseline="0">
          <a:solidFill>
            <a:srgbClr val="FFFFFF"/>
          </a:solidFill>
          <a:latin typeface="+mn-lt"/>
          <a:ea typeface="+mn-ea"/>
          <a:cs typeface="+mn-cs"/>
        </a:defRPr>
      </a:lvl8pPr>
      <a:lvl9pPr marL="2328863" indent="-177800" algn="l" defTabSz="457200" rtl="0" eaLnBrk="1" latinLnBrk="0" hangingPunct="1">
        <a:spcBef>
          <a:spcPct val="20000"/>
        </a:spcBef>
        <a:spcAft>
          <a:spcPts val="500"/>
        </a:spcAft>
        <a:buFont typeface="Arial"/>
        <a:buChar char="•"/>
        <a:defRPr sz="600" kern="1200" baseline="0">
          <a:solidFill>
            <a:srgbClr val="FFFFFF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23392" y="1411200"/>
            <a:ext cx="10813025" cy="1513744"/>
          </a:xfrm>
        </p:spPr>
        <p:txBody>
          <a:bodyPr/>
          <a:lstStyle/>
          <a:p>
            <a:r>
              <a:rPr lang="sv-SE" sz="4400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  <a:t>Riskbruk, skadligt bruk, beroende</a:t>
            </a:r>
            <a:br>
              <a:rPr lang="sv-SE" sz="4400" dirty="0">
                <a:solidFill>
                  <a:schemeClr val="tx2"/>
                </a:solidFill>
                <a:latin typeface="Calibri"/>
                <a:ea typeface="+mj-ea"/>
                <a:cs typeface="+mj-cs"/>
              </a:rPr>
            </a:br>
            <a:r>
              <a:rPr lang="sv-SE" sz="4400">
                <a:solidFill>
                  <a:schemeClr val="tx2"/>
                </a:solidFill>
                <a:latin typeface="Calibri"/>
                <a:ea typeface="+mj-ea"/>
                <a:cs typeface="+mj-cs"/>
              </a:rPr>
              <a:t>Basutbildningen 15 oktober 2026</a:t>
            </a:r>
            <a:endParaRPr lang="sv-SE">
              <a:solidFill>
                <a:schemeClr val="tx2"/>
              </a:solidFill>
            </a:endParaRP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1"/>
          </p:nvPr>
        </p:nvSpPr>
        <p:spPr>
          <a:xfrm>
            <a:off x="623392" y="3861048"/>
            <a:ext cx="10813025" cy="1080120"/>
          </a:xfrm>
        </p:spPr>
        <p:txBody>
          <a:bodyPr/>
          <a:lstStyle/>
          <a:p>
            <a:pPr lvl="0" defTabSz="914400">
              <a:spcAft>
                <a:spcPts val="0"/>
              </a:spcAft>
            </a:pPr>
            <a:r>
              <a:rPr lang="sv-SE" sz="30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/>
                <a:ea typeface="+mn-ea"/>
                <a:cs typeface="+mn-cs"/>
              </a:rPr>
              <a:t>Sociala faktorers betydelse för beroendeutvecklingen och behandling samt komplikationer för barn och familj</a:t>
            </a:r>
          </a:p>
          <a:p>
            <a:pPr lvl="0" defTabSz="914400">
              <a:spcAft>
                <a:spcPts val="0"/>
              </a:spcAft>
            </a:pPr>
            <a:endParaRPr lang="sv-SE" sz="3000" dirty="0">
              <a:solidFill>
                <a:schemeClr val="accent2">
                  <a:lumMod val="60000"/>
                  <a:lumOff val="40000"/>
                </a:schemeClr>
              </a:solidFill>
              <a:latin typeface="Calibri"/>
              <a:ea typeface="+mn-ea"/>
              <a:cs typeface="+mn-cs"/>
            </a:endParaRPr>
          </a:p>
          <a:p>
            <a:endParaRPr lang="sv-SE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736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Innehåll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609600" y="2132856"/>
            <a:ext cx="10972800" cy="3383707"/>
          </a:xfrm>
        </p:spPr>
        <p:txBody>
          <a:bodyPr/>
          <a:lstStyle/>
          <a:p>
            <a:pPr lvl="0" defTabSz="914400">
              <a:spcAft>
                <a:spcPts val="0"/>
              </a:spcAft>
            </a:pPr>
            <a:r>
              <a:rPr lang="sv-SE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Presentation av Rådgivningen Oden</a:t>
            </a:r>
          </a:p>
          <a:p>
            <a:pPr marL="0" lvl="0" indent="0" defTabSz="914400">
              <a:spcAft>
                <a:spcPts val="0"/>
              </a:spcAft>
              <a:buNone/>
            </a:pPr>
            <a:r>
              <a:rPr lang="sv-SE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</a:t>
            </a:r>
          </a:p>
          <a:p>
            <a:pPr lvl="0" defTabSz="914400">
              <a:spcAft>
                <a:spcPts val="0"/>
              </a:spcAft>
            </a:pPr>
            <a:r>
              <a:rPr lang="sv-SE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Hur vi tänker om alkoholkonsumtion, beroendeutveckling och behandling</a:t>
            </a:r>
          </a:p>
          <a:p>
            <a:pPr marL="0" lvl="0" indent="0" defTabSz="914400">
              <a:spcAft>
                <a:spcPts val="0"/>
              </a:spcAft>
              <a:buNone/>
            </a:pPr>
            <a:endParaRPr lang="sv-SE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0" defTabSz="914400">
              <a:spcAft>
                <a:spcPts val="0"/>
              </a:spcAft>
            </a:pPr>
            <a:r>
              <a:rPr lang="sv-SE" dirty="0">
                <a:solidFill>
                  <a:prstClr val="black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Konsekvenser för anhöriga och begreppet ”Medberoende”</a:t>
            </a:r>
          </a:p>
          <a:p>
            <a:pPr marL="0" lvl="0" indent="0" defTabSz="914400">
              <a:spcAft>
                <a:spcPts val="0"/>
              </a:spcAft>
              <a:buNone/>
            </a:pPr>
            <a:endParaRPr lang="sv-SE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lvl="0" indent="0" defTabSz="914400">
              <a:spcAft>
                <a:spcPts val="0"/>
              </a:spcAft>
              <a:buNone/>
            </a:pPr>
            <a:endParaRPr lang="sv-SE" dirty="0">
              <a:solidFill>
                <a:prstClr val="black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62141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731520"/>
            <a:ext cx="10972800" cy="753264"/>
          </a:xfrm>
        </p:spPr>
        <p:txBody>
          <a:bodyPr/>
          <a:lstStyle/>
          <a:p>
            <a:pPr algn="ctr"/>
            <a:r>
              <a:rPr lang="sv-SE" dirty="0"/>
              <a:t>Rådgivningen Oden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609600" y="1340768"/>
            <a:ext cx="10972800" cy="43924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dirty="0"/>
              <a:t>Öppenvård</a:t>
            </a:r>
          </a:p>
          <a:p>
            <a:endParaRPr lang="sv-SE" dirty="0"/>
          </a:p>
          <a:p>
            <a:r>
              <a:rPr lang="sv-SE" dirty="0"/>
              <a:t>Vi har funnits sedan 1990</a:t>
            </a:r>
          </a:p>
          <a:p>
            <a:endParaRPr lang="sv-SE" dirty="0"/>
          </a:p>
          <a:p>
            <a:r>
              <a:rPr lang="sv-SE"/>
              <a:t>Vi är fem socionomer som arbetar på Oden</a:t>
            </a:r>
            <a:endParaRPr lang="sv-SE">
              <a:ea typeface="Open Sans"/>
              <a:cs typeface="Open Sans"/>
            </a:endParaRP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Ca 350-400 klienter/år</a:t>
            </a:r>
          </a:p>
          <a:p>
            <a:endParaRPr lang="sv-SE" dirty="0"/>
          </a:p>
          <a:p>
            <a:r>
              <a:rPr lang="sv-SE" dirty="0"/>
              <a:t>Kostnadsfritt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05805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Sociala faktorers betydelse för relationen till alkohol?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Uppväxtmiljön</a:t>
            </a:r>
          </a:p>
          <a:p>
            <a:endParaRPr lang="sv-SE" dirty="0"/>
          </a:p>
          <a:p>
            <a:r>
              <a:rPr lang="sv-SE" dirty="0"/>
              <a:t>Dryckeskulturen i umgängeskretsen</a:t>
            </a:r>
          </a:p>
          <a:p>
            <a:endParaRPr lang="sv-SE" dirty="0"/>
          </a:p>
          <a:p>
            <a:r>
              <a:rPr lang="sv-SE" dirty="0"/>
              <a:t>Dryckeskulturen i samhället</a:t>
            </a:r>
          </a:p>
          <a:p>
            <a:endParaRPr lang="sv-SE" dirty="0"/>
          </a:p>
          <a:p>
            <a:r>
              <a:rPr lang="sv-SE" dirty="0"/>
              <a:t>Brist på socialt umgänge - Ensamhet</a:t>
            </a:r>
          </a:p>
        </p:txBody>
      </p:sp>
    </p:spTree>
    <p:extLst>
      <p:ext uri="{BB962C8B-B14F-4D97-AF65-F5344CB8AC3E}">
        <p14:creationId xmlns:p14="http://schemas.microsoft.com/office/powerpoint/2010/main" val="201470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Hur tänker vi om beroendeutvecklingen?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Socialt drickande							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Sökandefasen / Riskbruk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Skadligt bruk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Förlust av val / Beroende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Tillfrisknande eller sjuklighet / För tidig död</a:t>
            </a:r>
          </a:p>
        </p:txBody>
      </p:sp>
      <p:sp>
        <p:nvSpPr>
          <p:cNvPr id="5" name="Ellips 4"/>
          <p:cNvSpPr/>
          <p:nvPr/>
        </p:nvSpPr>
        <p:spPr>
          <a:xfrm>
            <a:off x="6456040" y="1988840"/>
            <a:ext cx="1296144" cy="504056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Jaget</a:t>
            </a:r>
          </a:p>
        </p:txBody>
      </p:sp>
      <p:sp>
        <p:nvSpPr>
          <p:cNvPr id="6" name="Ellips 5"/>
          <p:cNvSpPr/>
          <p:nvPr/>
        </p:nvSpPr>
        <p:spPr>
          <a:xfrm>
            <a:off x="8688288" y="1988840"/>
            <a:ext cx="1728192" cy="5040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 Alkohol</a:t>
            </a:r>
          </a:p>
        </p:txBody>
      </p:sp>
      <p:sp>
        <p:nvSpPr>
          <p:cNvPr id="7" name="Ellips 6"/>
          <p:cNvSpPr/>
          <p:nvPr/>
        </p:nvSpPr>
        <p:spPr>
          <a:xfrm>
            <a:off x="6849144" y="2780928"/>
            <a:ext cx="1368152" cy="43204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J</a:t>
            </a:r>
          </a:p>
        </p:txBody>
      </p:sp>
      <p:sp>
        <p:nvSpPr>
          <p:cNvPr id="8" name="Ellips 7"/>
          <p:cNvSpPr/>
          <p:nvPr/>
        </p:nvSpPr>
        <p:spPr>
          <a:xfrm>
            <a:off x="8328248" y="2780928"/>
            <a:ext cx="1296144" cy="4320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A</a:t>
            </a:r>
          </a:p>
        </p:txBody>
      </p:sp>
      <p:sp>
        <p:nvSpPr>
          <p:cNvPr id="9" name="Ellips 8"/>
          <p:cNvSpPr/>
          <p:nvPr/>
        </p:nvSpPr>
        <p:spPr>
          <a:xfrm>
            <a:off x="7356140" y="3645024"/>
            <a:ext cx="1188132" cy="43204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J</a:t>
            </a:r>
          </a:p>
        </p:txBody>
      </p:sp>
      <p:sp>
        <p:nvSpPr>
          <p:cNvPr id="10" name="Ellips 9"/>
          <p:cNvSpPr/>
          <p:nvPr/>
        </p:nvSpPr>
        <p:spPr>
          <a:xfrm>
            <a:off x="8004212" y="3645024"/>
            <a:ext cx="1368152" cy="4320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A</a:t>
            </a:r>
          </a:p>
        </p:txBody>
      </p:sp>
      <p:sp>
        <p:nvSpPr>
          <p:cNvPr id="11" name="Ellips 10"/>
          <p:cNvSpPr/>
          <p:nvPr/>
        </p:nvSpPr>
        <p:spPr>
          <a:xfrm>
            <a:off x="7550495" y="4725144"/>
            <a:ext cx="1368152" cy="432048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J</a:t>
            </a:r>
          </a:p>
        </p:txBody>
      </p:sp>
      <p:sp>
        <p:nvSpPr>
          <p:cNvPr id="12" name="Ellips 11"/>
          <p:cNvSpPr/>
          <p:nvPr/>
        </p:nvSpPr>
        <p:spPr>
          <a:xfrm>
            <a:off x="7752184" y="4725144"/>
            <a:ext cx="1656184" cy="43204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74610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Sociala faktorers betydelse i behandlingen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609600" y="2204864"/>
            <a:ext cx="10972800" cy="3641725"/>
          </a:xfrm>
        </p:spPr>
        <p:txBody>
          <a:bodyPr/>
          <a:lstStyle/>
          <a:p>
            <a:r>
              <a:rPr lang="sv-SE" dirty="0"/>
              <a:t>Nätverket viktigt för resultatet. Vi tar in nätverket i behandlingsrummet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Betydelsen av nykterhet i relation till andra. Att kunna svara på frågan; ”varför ska jag vara nykter?” Nyttan av förändringen</a:t>
            </a:r>
          </a:p>
          <a:p>
            <a:endParaRPr lang="sv-SE" dirty="0"/>
          </a:p>
          <a:p>
            <a:r>
              <a:rPr lang="sv-SE" dirty="0"/>
              <a:t>Ensamhet är en försvårande faktor och kräver mer av oss behandlare</a:t>
            </a:r>
          </a:p>
        </p:txBody>
      </p:sp>
    </p:spTree>
    <p:extLst>
      <p:ext uri="{BB962C8B-B14F-4D97-AF65-F5344CB8AC3E}">
        <p14:creationId xmlns:p14="http://schemas.microsoft.com/office/powerpoint/2010/main" val="4090095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A7D6D5A-E634-42BF-9AF5-972571020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Omtanken inom familjen = starten på medberoendet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7977DB5-4D8E-474C-BB13-AC27694A073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                     X</a:t>
            </a:r>
          </a:p>
        </p:txBody>
      </p:sp>
      <p:sp>
        <p:nvSpPr>
          <p:cNvPr id="4" name="Ellips 3">
            <a:extLst>
              <a:ext uri="{FF2B5EF4-FFF2-40B4-BE49-F238E27FC236}">
                <a16:creationId xmlns:a16="http://schemas.microsoft.com/office/drawing/2014/main" id="{94DEE68D-400E-449E-B5E9-8F81C379832E}"/>
              </a:ext>
            </a:extLst>
          </p:cNvPr>
          <p:cNvSpPr/>
          <p:nvPr/>
        </p:nvSpPr>
        <p:spPr>
          <a:xfrm>
            <a:off x="4295800" y="2179712"/>
            <a:ext cx="2880320" cy="249857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X     </a:t>
            </a:r>
            <a:r>
              <a:rPr lang="sv-SE" dirty="0" err="1"/>
              <a:t>X</a:t>
            </a:r>
            <a:endParaRPr lang="sv-SE" dirty="0"/>
          </a:p>
          <a:p>
            <a:pPr algn="ctr"/>
            <a:endParaRPr lang="sv-SE" dirty="0"/>
          </a:p>
          <a:p>
            <a:pPr algn="ctr"/>
            <a:r>
              <a:rPr lang="sv-SE" dirty="0"/>
              <a:t>X     X</a:t>
            </a:r>
          </a:p>
        </p:txBody>
      </p:sp>
      <p:cxnSp>
        <p:nvCxnSpPr>
          <p:cNvPr id="6" name="Rak pilkoppling 5">
            <a:extLst>
              <a:ext uri="{FF2B5EF4-FFF2-40B4-BE49-F238E27FC236}">
                <a16:creationId xmlns:a16="http://schemas.microsoft.com/office/drawing/2014/main" id="{270C079D-D36E-43D0-828F-BD6C3A0076A8}"/>
              </a:ext>
            </a:extLst>
          </p:cNvPr>
          <p:cNvCxnSpPr/>
          <p:nvPr/>
        </p:nvCxnSpPr>
        <p:spPr>
          <a:xfrm flipH="1">
            <a:off x="2423592" y="3284984"/>
            <a:ext cx="3096344" cy="10801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2503E0DA-D01D-4E9F-8E09-38A0916976F3}"/>
              </a:ext>
            </a:extLst>
          </p:cNvPr>
          <p:cNvCxnSpPr/>
          <p:nvPr/>
        </p:nvCxnSpPr>
        <p:spPr>
          <a:xfrm flipV="1">
            <a:off x="2495600" y="3429000"/>
            <a:ext cx="3024336" cy="10801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0573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Medberoende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Medberoende är normalt och smyger sig på</a:t>
            </a:r>
          </a:p>
          <a:p>
            <a:pPr marL="0" indent="0">
              <a:buNone/>
            </a:pPr>
            <a:r>
              <a:rPr lang="sv-SE" dirty="0"/>
              <a:t>	</a:t>
            </a:r>
          </a:p>
          <a:p>
            <a:pPr marL="0" indent="0">
              <a:buNone/>
            </a:pPr>
            <a:r>
              <a:rPr lang="sv-SE" dirty="0"/>
              <a:t>	Normal omtanke – att bry sig om varandra i en familj är naturligt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	Överdriven omtanke – när en i familjen dricker bryr sig de övriga väldigt mycket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	Ingen omtanke – när bägaren runnit över och ingen bryr sig längre</a:t>
            </a:r>
          </a:p>
        </p:txBody>
      </p:sp>
    </p:spTree>
    <p:extLst>
      <p:ext uri="{BB962C8B-B14F-4D97-AF65-F5344CB8AC3E}">
        <p14:creationId xmlns:p14="http://schemas.microsoft.com/office/powerpoint/2010/main" val="2544865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3E23E4-940E-45C9-BF68-F9C7B0800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27224"/>
            <a:ext cx="10972800" cy="1143000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7E98D6B-09A1-45A6-9F2A-3340C3335A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	</a:t>
            </a:r>
            <a:r>
              <a:rPr lang="sv-SE" u="sng" dirty="0"/>
              <a:t>Ingen omtanke</a:t>
            </a:r>
            <a:r>
              <a:rPr lang="sv-SE" dirty="0"/>
              <a:t>       			</a:t>
            </a:r>
            <a:r>
              <a:rPr lang="sv-SE" u="sng" dirty="0"/>
              <a:t>Normal omtanke</a:t>
            </a:r>
            <a:r>
              <a:rPr lang="sv-SE" dirty="0"/>
              <a:t>				</a:t>
            </a:r>
            <a:r>
              <a:rPr lang="sv-SE" u="sng" dirty="0"/>
              <a:t>Överdriven omtanke</a:t>
            </a:r>
            <a:r>
              <a:rPr lang="sv-SE" dirty="0"/>
              <a:t>		Vägrar ställa upp				Hjälper varandra				Gör allt för den andre	Ilska							Glädje							Maktlöshet				Stänger ute					Jämlik relation				Stänger ner sig själv		Aldrig i livet					Kan säga nej					Säger alltid ja																	</a:t>
            </a:r>
          </a:p>
        </p:txBody>
      </p:sp>
      <p:cxnSp>
        <p:nvCxnSpPr>
          <p:cNvPr id="5" name="Rak koppling 4">
            <a:extLst>
              <a:ext uri="{FF2B5EF4-FFF2-40B4-BE49-F238E27FC236}">
                <a16:creationId xmlns:a16="http://schemas.microsoft.com/office/drawing/2014/main" id="{65657FC9-C0B6-4D86-BDEF-6FF4EDE2DB3A}"/>
              </a:ext>
            </a:extLst>
          </p:cNvPr>
          <p:cNvCxnSpPr/>
          <p:nvPr/>
        </p:nvCxnSpPr>
        <p:spPr>
          <a:xfrm>
            <a:off x="3863752" y="1870224"/>
            <a:ext cx="0" cy="36417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B673E2A5-EBDC-4CDC-BA93-DE1DED9CF125}"/>
              </a:ext>
            </a:extLst>
          </p:cNvPr>
          <p:cNvCxnSpPr/>
          <p:nvPr/>
        </p:nvCxnSpPr>
        <p:spPr>
          <a:xfrm>
            <a:off x="7824192" y="1874838"/>
            <a:ext cx="0" cy="364633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Pil: nedåtböjd 8">
            <a:extLst>
              <a:ext uri="{FF2B5EF4-FFF2-40B4-BE49-F238E27FC236}">
                <a16:creationId xmlns:a16="http://schemas.microsoft.com/office/drawing/2014/main" id="{129BF75A-62F2-4DC2-872D-B31C267B5BC3}"/>
              </a:ext>
            </a:extLst>
          </p:cNvPr>
          <p:cNvSpPr/>
          <p:nvPr/>
        </p:nvSpPr>
        <p:spPr>
          <a:xfrm>
            <a:off x="5663952" y="1196752"/>
            <a:ext cx="3672407" cy="673580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10" name="Pil: nedåtböjd 9">
            <a:extLst>
              <a:ext uri="{FF2B5EF4-FFF2-40B4-BE49-F238E27FC236}">
                <a16:creationId xmlns:a16="http://schemas.microsoft.com/office/drawing/2014/main" id="{E46B40B8-C74C-4FB5-A09F-7F3052B24AB1}"/>
              </a:ext>
            </a:extLst>
          </p:cNvPr>
          <p:cNvSpPr/>
          <p:nvPr/>
        </p:nvSpPr>
        <p:spPr>
          <a:xfrm flipH="1">
            <a:off x="1631504" y="404664"/>
            <a:ext cx="8496944" cy="1321652"/>
          </a:xfrm>
          <a:prstGeom prst="curved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388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609600" y="731520"/>
            <a:ext cx="10972800" cy="681256"/>
          </a:xfrm>
        </p:spPr>
        <p:txBody>
          <a:bodyPr/>
          <a:lstStyle/>
          <a:p>
            <a:pPr algn="ctr"/>
            <a:r>
              <a:rPr lang="sv-SE" dirty="0"/>
              <a:t>Konsekvenser för anhöriga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609600" y="1340768"/>
            <a:ext cx="10972800" cy="4968551"/>
          </a:xfrm>
        </p:spPr>
        <p:txBody>
          <a:bodyPr/>
          <a:lstStyle/>
          <a:p>
            <a:r>
              <a:rPr lang="sv-SE" dirty="0"/>
              <a:t>Anhöriga mår ofta sämre än den som dricker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Jobbar väldigt hårt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Börjar tro att de kan påverka den andres drickande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Bär på skam och skuld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Döljer, smyger och försvarar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Behöver råd, stöd och/eller behandling</a:t>
            </a:r>
          </a:p>
        </p:txBody>
      </p:sp>
    </p:spTree>
    <p:extLst>
      <p:ext uri="{BB962C8B-B14F-4D97-AF65-F5344CB8AC3E}">
        <p14:creationId xmlns:p14="http://schemas.microsoft.com/office/powerpoint/2010/main" val="24368381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Konsekvenser för barn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CAN: 20% av alla barn i Sverige, ca 430 000 barn, har någon gång under uppväxten haft minst en förälder med alkoholproblem. Det är vart femte barn.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Barn från samma familj kan uppfatta situationen olika och reagera väldigt olika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Alla utvecklar strategier för att klara sig</a:t>
            </a:r>
          </a:p>
          <a:p>
            <a:endParaRPr lang="sv-SE" dirty="0"/>
          </a:p>
          <a:p>
            <a:r>
              <a:rPr lang="sv-SE" dirty="0"/>
              <a:t>Kan ge problem senare i livet, i vuxna relationer, när man skaffar egna barn</a:t>
            </a:r>
          </a:p>
        </p:txBody>
      </p:sp>
    </p:spTree>
    <p:extLst>
      <p:ext uri="{BB962C8B-B14F-4D97-AF65-F5344CB8AC3E}">
        <p14:creationId xmlns:p14="http://schemas.microsoft.com/office/powerpoint/2010/main" val="37943538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Behandling för anhöriga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Att förstå hur skadligt bruk och beroende fungerar</a:t>
            </a:r>
          </a:p>
          <a:p>
            <a:r>
              <a:rPr lang="sv-SE" dirty="0"/>
              <a:t>Förstå att man är maktlös</a:t>
            </a:r>
          </a:p>
          <a:p>
            <a:r>
              <a:rPr lang="sv-SE" dirty="0"/>
              <a:t>Öppenhet</a:t>
            </a:r>
          </a:p>
          <a:p>
            <a:r>
              <a:rPr lang="sv-SE" dirty="0"/>
              <a:t>Tydlighet och sätta gränser – skilja mellan person och beroende</a:t>
            </a:r>
          </a:p>
          <a:p>
            <a:r>
              <a:rPr lang="sv-SE" dirty="0"/>
              <a:t>Inte ta över konsekvenser av beroendet</a:t>
            </a:r>
          </a:p>
          <a:p>
            <a:r>
              <a:rPr lang="sv-SE" dirty="0"/>
              <a:t>Inte underlätta eller möjliggöra fortsatt beroende</a:t>
            </a:r>
          </a:p>
          <a:p>
            <a:r>
              <a:rPr lang="sv-SE" dirty="0"/>
              <a:t>Strategier för att rädda sig själv</a:t>
            </a:r>
          </a:p>
          <a:p>
            <a:r>
              <a:rPr lang="sv-SE" dirty="0"/>
              <a:t>Ta hand om sig själv!</a:t>
            </a:r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57062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Vägen ut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Vad gör att du kommer? Vad vill du? Mål?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Vad har du redan gjort? Strategier?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Vad har fungerat? Vad har inte fungerat?</a:t>
            </a:r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Vill du ha hjälp med att hitta ditt sätt, din metod, för att nå ditt mål?</a:t>
            </a:r>
          </a:p>
        </p:txBody>
      </p:sp>
    </p:spTree>
    <p:extLst>
      <p:ext uri="{BB962C8B-B14F-4D97-AF65-F5344CB8AC3E}">
        <p14:creationId xmlns:p14="http://schemas.microsoft.com/office/powerpoint/2010/main" val="1034779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Tips på böcker och </a:t>
            </a:r>
            <a:r>
              <a:rPr lang="sv-SE" dirty="0" err="1"/>
              <a:t>poddar</a:t>
            </a:r>
            <a:endParaRPr lang="sv-SE" dirty="0"/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>
          <a:xfrm>
            <a:off x="609600" y="1874838"/>
            <a:ext cx="10972800" cy="36423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v-SE" dirty="0"/>
              <a:t>Glöm mig - Alex Schulman</a:t>
            </a:r>
          </a:p>
          <a:p>
            <a:r>
              <a:rPr lang="sv-SE" dirty="0"/>
              <a:t>Djävulsdansen, bli fri från medberoende - Ann Söderlund och Sanna Lundell</a:t>
            </a:r>
          </a:p>
          <a:p>
            <a:r>
              <a:rPr lang="sv-SE" dirty="0"/>
              <a:t>Släpp kontrollen, vinn friheten -  Carina Bång</a:t>
            </a:r>
          </a:p>
          <a:p>
            <a:r>
              <a:rPr lang="sv-SE">
                <a:ea typeface="Open Sans"/>
                <a:cs typeface="Open Sans"/>
              </a:rPr>
              <a:t>Du är viktig – Carina Bång</a:t>
            </a:r>
            <a:endParaRPr lang="sv-SE" dirty="0"/>
          </a:p>
          <a:p>
            <a:r>
              <a:rPr lang="sv-SE" dirty="0"/>
              <a:t>Flodhästen i vardagsrummet – Tommy Hellsten</a:t>
            </a:r>
          </a:p>
          <a:p>
            <a:r>
              <a:rPr lang="sv-SE"/>
              <a:t>Alkispodden</a:t>
            </a:r>
          </a:p>
          <a:p>
            <a:r>
              <a:rPr lang="sv-SE"/>
              <a:t>Medberoendepodden</a:t>
            </a:r>
          </a:p>
        </p:txBody>
      </p:sp>
    </p:spTree>
    <p:extLst>
      <p:ext uri="{BB962C8B-B14F-4D97-AF65-F5344CB8AC3E}">
        <p14:creationId xmlns:p14="http://schemas.microsoft.com/office/powerpoint/2010/main" val="11762283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Tack för oss!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sv-SE"/>
              <a:t>Isa Paldanius &amp; Roger Marklund, socionomer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Rådgivningen Oden</a:t>
            </a:r>
          </a:p>
          <a:p>
            <a:pPr marL="0" indent="0">
              <a:buNone/>
            </a:pPr>
            <a:r>
              <a:rPr lang="sv-SE" dirty="0"/>
              <a:t>Stationsgatan 21</a:t>
            </a:r>
          </a:p>
          <a:p>
            <a:pPr marL="0" indent="0">
              <a:buNone/>
            </a:pPr>
            <a:r>
              <a:rPr lang="sv-SE" dirty="0"/>
              <a:t>931 32 Skellefteå</a:t>
            </a:r>
          </a:p>
          <a:p>
            <a:pPr marL="0" indent="0">
              <a:buNone/>
            </a:pPr>
            <a:r>
              <a:rPr lang="sv-SE" dirty="0"/>
              <a:t>Direkt 0910-73 65 54</a:t>
            </a:r>
          </a:p>
          <a:p>
            <a:pPr marL="0" indent="0">
              <a:buNone/>
            </a:pPr>
            <a:r>
              <a:rPr lang="sv-SE" dirty="0"/>
              <a:t>Kundtjänst 0910-73 50 00</a:t>
            </a:r>
          </a:p>
          <a:p>
            <a:pPr marL="0" indent="0">
              <a:buNone/>
            </a:pPr>
            <a:r>
              <a:rPr lang="sv-SE" dirty="0"/>
              <a:t>oden@skelleftea.se</a:t>
            </a:r>
          </a:p>
        </p:txBody>
      </p:sp>
    </p:spTree>
    <p:extLst>
      <p:ext uri="{BB962C8B-B14F-4D97-AF65-F5344CB8AC3E}">
        <p14:creationId xmlns:p14="http://schemas.microsoft.com/office/powerpoint/2010/main" val="1885651985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mall 16.9">
  <a:themeElements>
    <a:clrScheme name="Skellefteå kommuns profilfärger">
      <a:dk1>
        <a:srgbClr val="000000"/>
      </a:dk1>
      <a:lt1>
        <a:srgbClr val="4B4B4B"/>
      </a:lt1>
      <a:dk2>
        <a:srgbClr val="ECECEC"/>
      </a:dk2>
      <a:lt2>
        <a:srgbClr val="006EB6"/>
      </a:lt2>
      <a:accent1>
        <a:srgbClr val="CB511C"/>
      </a:accent1>
      <a:accent2>
        <a:srgbClr val="FFC01D"/>
      </a:accent2>
      <a:accent3>
        <a:srgbClr val="8F2970"/>
      </a:accent3>
      <a:accent4>
        <a:srgbClr val="4D7579"/>
      </a:accent4>
      <a:accent5>
        <a:srgbClr val="72AE9F"/>
      </a:accent5>
      <a:accent6>
        <a:srgbClr val="81786B"/>
      </a:accent6>
      <a:hlink>
        <a:srgbClr val="13567D"/>
      </a:hlink>
      <a:folHlink>
        <a:srgbClr val="623D5A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7C68D5B5-67F0-40CD-AD96-CA7F8CA2E503}"/>
    </a:ext>
  </a:extLst>
</a:theme>
</file>

<file path=ppt/theme/theme2.xml><?xml version="1.0" encoding="utf-8"?>
<a:theme xmlns:a="http://schemas.openxmlformats.org/drawingml/2006/main" name="Rubriksida">
  <a:themeElements>
    <a:clrScheme name="Skellefteå kommuns profilfärger">
      <a:dk1>
        <a:srgbClr val="000000"/>
      </a:dk1>
      <a:lt1>
        <a:srgbClr val="4B4B4B"/>
      </a:lt1>
      <a:dk2>
        <a:srgbClr val="ECECEC"/>
      </a:dk2>
      <a:lt2>
        <a:srgbClr val="006EB6"/>
      </a:lt2>
      <a:accent1>
        <a:srgbClr val="CB511C"/>
      </a:accent1>
      <a:accent2>
        <a:srgbClr val="FFC01D"/>
      </a:accent2>
      <a:accent3>
        <a:srgbClr val="8F2970"/>
      </a:accent3>
      <a:accent4>
        <a:srgbClr val="4D7579"/>
      </a:accent4>
      <a:accent5>
        <a:srgbClr val="72AE9F"/>
      </a:accent5>
      <a:accent6>
        <a:srgbClr val="81786B"/>
      </a:accent6>
      <a:hlink>
        <a:srgbClr val="13567D"/>
      </a:hlink>
      <a:folHlink>
        <a:srgbClr val="623D5A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1B13FE50-29F5-44B8-9731-633C6EDC3011}"/>
    </a:ext>
  </a:extLst>
</a:theme>
</file>

<file path=ppt/theme/theme3.xml><?xml version="1.0" encoding="utf-8"?>
<a:theme xmlns:a="http://schemas.openxmlformats.org/drawingml/2006/main" name="Svart">
  <a:themeElements>
    <a:clrScheme name="Skelleftea_kommun_svart 2">
      <a:dk1>
        <a:srgbClr val="FFFFFF"/>
      </a:dk1>
      <a:lt1>
        <a:srgbClr val="FFFFFF"/>
      </a:lt1>
      <a:dk2>
        <a:srgbClr val="000000"/>
      </a:dk2>
      <a:lt2>
        <a:srgbClr val="000000"/>
      </a:lt2>
      <a:accent1>
        <a:srgbClr val="CB501B"/>
      </a:accent1>
      <a:accent2>
        <a:srgbClr val="EFC924"/>
      </a:accent2>
      <a:accent3>
        <a:srgbClr val="8F286F"/>
      </a:accent3>
      <a:accent4>
        <a:srgbClr val="FFFFFF"/>
      </a:accent4>
      <a:accent5>
        <a:srgbClr val="0082C3"/>
      </a:accent5>
      <a:accent6>
        <a:srgbClr val="72AD9F"/>
      </a:accent6>
      <a:hlink>
        <a:srgbClr val="FFFFFF"/>
      </a:hlink>
      <a:folHlink>
        <a:srgbClr val="FFFFFF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4CC40A65-940C-4C77-A59D-116934AE60B9}"/>
    </a:ext>
  </a:extLst>
</a:theme>
</file>

<file path=ppt/theme/theme4.xml><?xml version="1.0" encoding="utf-8"?>
<a:theme xmlns:a="http://schemas.openxmlformats.org/drawingml/2006/main" name="Grafit">
  <a:themeElements>
    <a:clrScheme name="Skelleftea_kommun_mörkbrun 1">
      <a:dk1>
        <a:srgbClr val="FFFFFF"/>
      </a:dk1>
      <a:lt1>
        <a:srgbClr val="FFFFFF"/>
      </a:lt1>
      <a:dk2>
        <a:srgbClr val="4B4A49"/>
      </a:dk2>
      <a:lt2>
        <a:srgbClr val="4B4A49"/>
      </a:lt2>
      <a:accent1>
        <a:srgbClr val="CB501B"/>
      </a:accent1>
      <a:accent2>
        <a:srgbClr val="EFC924"/>
      </a:accent2>
      <a:accent3>
        <a:srgbClr val="72AD9F"/>
      </a:accent3>
      <a:accent4>
        <a:srgbClr val="FFFFFF"/>
      </a:accent4>
      <a:accent5>
        <a:srgbClr val="8F286F"/>
      </a:accent5>
      <a:accent6>
        <a:srgbClr val="000000"/>
      </a:accent6>
      <a:hlink>
        <a:srgbClr val="FFFFFF"/>
      </a:hlink>
      <a:folHlink>
        <a:srgbClr val="FFFFFF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6DAA9D83-99CA-496F-B753-B3CAB9ED3821}"/>
    </a:ext>
  </a:extLst>
</a:theme>
</file>

<file path=ppt/theme/theme5.xml><?xml version="1.0" encoding="utf-8"?>
<a:theme xmlns:a="http://schemas.openxmlformats.org/drawingml/2006/main" name="Ljusgrå">
  <a:themeElements>
    <a:clrScheme name="Skelleftea_kommun_grå">
      <a:dk1>
        <a:srgbClr val="000000"/>
      </a:dk1>
      <a:lt1>
        <a:srgbClr val="000000"/>
      </a:lt1>
      <a:dk2>
        <a:srgbClr val="EFEFEF"/>
      </a:dk2>
      <a:lt2>
        <a:srgbClr val="EFEFEF"/>
      </a:lt2>
      <a:accent1>
        <a:srgbClr val="EFC924"/>
      </a:accent1>
      <a:accent2>
        <a:srgbClr val="CB501B"/>
      </a:accent2>
      <a:accent3>
        <a:srgbClr val="613C59"/>
      </a:accent3>
      <a:accent4>
        <a:srgbClr val="72AD9F"/>
      </a:accent4>
      <a:accent5>
        <a:srgbClr val="13557C"/>
      </a:accent5>
      <a:accent6>
        <a:srgbClr val="8F286F"/>
      </a:accent6>
      <a:hlink>
        <a:srgbClr val="000000"/>
      </a:hlink>
      <a:folHlink>
        <a:srgbClr val="000000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DD261D09-4CD8-4814-8799-3E0AF8C178A4}"/>
    </a:ext>
  </a:extLst>
</a:theme>
</file>

<file path=ppt/theme/theme6.xml><?xml version="1.0" encoding="utf-8"?>
<a:theme xmlns:a="http://schemas.openxmlformats.org/drawingml/2006/main" name="Varmbrun">
  <a:themeElements>
    <a:clrScheme name="Skelleftea_kommun_brun">
      <a:dk1>
        <a:srgbClr val="FFFFFF"/>
      </a:dk1>
      <a:lt1>
        <a:srgbClr val="FEFFFF"/>
      </a:lt1>
      <a:dk2>
        <a:srgbClr val="81776A"/>
      </a:dk2>
      <a:lt2>
        <a:srgbClr val="81776A"/>
      </a:lt2>
      <a:accent1>
        <a:srgbClr val="613C59"/>
      </a:accent1>
      <a:accent2>
        <a:srgbClr val="CB501B"/>
      </a:accent2>
      <a:accent3>
        <a:srgbClr val="EFC924"/>
      </a:accent3>
      <a:accent4>
        <a:srgbClr val="FFFFFF"/>
      </a:accent4>
      <a:accent5>
        <a:srgbClr val="72AD9F"/>
      </a:accent5>
      <a:accent6>
        <a:srgbClr val="000000"/>
      </a:accent6>
      <a:hlink>
        <a:srgbClr val="FFFFFF"/>
      </a:hlink>
      <a:folHlink>
        <a:srgbClr val="FFFFFF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4F16344B-A810-4FEB-8018-58E69F63AF14}"/>
    </a:ext>
  </a:extLst>
</a:theme>
</file>

<file path=ppt/theme/theme7.xml><?xml version="1.0" encoding="utf-8"?>
<a:theme xmlns:a="http://schemas.openxmlformats.org/drawingml/2006/main" name="Mörkblå">
  <a:themeElements>
    <a:clrScheme name="Skelleftea_kommun_mörkblå 1">
      <a:dk1>
        <a:srgbClr val="FFFFFF"/>
      </a:dk1>
      <a:lt1>
        <a:srgbClr val="FEFFFF"/>
      </a:lt1>
      <a:dk2>
        <a:srgbClr val="13557C"/>
      </a:dk2>
      <a:lt2>
        <a:srgbClr val="13557C"/>
      </a:lt2>
      <a:accent1>
        <a:srgbClr val="CB501B"/>
      </a:accent1>
      <a:accent2>
        <a:srgbClr val="EFC924"/>
      </a:accent2>
      <a:accent3>
        <a:srgbClr val="72AD9F"/>
      </a:accent3>
      <a:accent4>
        <a:srgbClr val="FFFFFF"/>
      </a:accent4>
      <a:accent5>
        <a:srgbClr val="8F286F"/>
      </a:accent5>
      <a:accent6>
        <a:srgbClr val="000000"/>
      </a:accent6>
      <a:hlink>
        <a:srgbClr val="FFFFFF"/>
      </a:hlink>
      <a:folHlink>
        <a:srgbClr val="FFFFFF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F3538283-B82C-4831-98BE-63B60A769BEC}"/>
    </a:ext>
  </a:extLst>
</a:theme>
</file>

<file path=ppt/theme/theme8.xml><?xml version="1.0" encoding="utf-8"?>
<a:theme xmlns:a="http://schemas.openxmlformats.org/drawingml/2006/main" name="Blå">
  <a:themeElements>
    <a:clrScheme name="Skelleftea_kommun_blå 1">
      <a:dk1>
        <a:srgbClr val="FFFFFF"/>
      </a:dk1>
      <a:lt1>
        <a:srgbClr val="FFFFFF"/>
      </a:lt1>
      <a:dk2>
        <a:srgbClr val="0082C3"/>
      </a:dk2>
      <a:lt2>
        <a:srgbClr val="0082C3"/>
      </a:lt2>
      <a:accent1>
        <a:srgbClr val="CB501B"/>
      </a:accent1>
      <a:accent2>
        <a:srgbClr val="EFC924"/>
      </a:accent2>
      <a:accent3>
        <a:srgbClr val="72AD9F"/>
      </a:accent3>
      <a:accent4>
        <a:srgbClr val="FFFFFF"/>
      </a:accent4>
      <a:accent5>
        <a:srgbClr val="000000"/>
      </a:accent5>
      <a:accent6>
        <a:srgbClr val="8F286F"/>
      </a:accent6>
      <a:hlink>
        <a:srgbClr val="FFFFFF"/>
      </a:hlink>
      <a:folHlink>
        <a:srgbClr val="FFFFFF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3E68FE75-CB4D-49FA-A24F-70A3FBFC1775}"/>
    </a:ext>
  </a:extLst>
</a:theme>
</file>

<file path=ppt/theme/theme9.xml><?xml version="1.0" encoding="utf-8"?>
<a:theme xmlns:a="http://schemas.openxmlformats.org/drawingml/2006/main" name="Orange">
  <a:themeElements>
    <a:clrScheme name="Skelleftea_kommun_orange 1">
      <a:dk1>
        <a:srgbClr val="FFFFFF"/>
      </a:dk1>
      <a:lt1>
        <a:srgbClr val="FEFFFF"/>
      </a:lt1>
      <a:dk2>
        <a:srgbClr val="CB501B"/>
      </a:dk2>
      <a:lt2>
        <a:srgbClr val="CB501B"/>
      </a:lt2>
      <a:accent1>
        <a:srgbClr val="4B4A49"/>
      </a:accent1>
      <a:accent2>
        <a:srgbClr val="EFC924"/>
      </a:accent2>
      <a:accent3>
        <a:srgbClr val="FFFFFF"/>
      </a:accent3>
      <a:accent4>
        <a:srgbClr val="13557C"/>
      </a:accent4>
      <a:accent5>
        <a:srgbClr val="72AD9F"/>
      </a:accent5>
      <a:accent6>
        <a:srgbClr val="613C59"/>
      </a:accent6>
      <a:hlink>
        <a:srgbClr val="FFFFFF"/>
      </a:hlink>
      <a:folHlink>
        <a:srgbClr val="FFFFFF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B9B5E284-94ED-47D6-AB50-8CDE78679E24}"/>
    </a:ext>
  </a:extLst>
</a:theme>
</file>

<file path=ppt/theme/theme10.xml><?xml version="1.0" encoding="utf-8"?>
<a:theme xmlns:a="http://schemas.openxmlformats.org/drawingml/2006/main" name="Gul">
  <a:themeElements>
    <a:clrScheme name="Skelleftea_kommun_gul 1">
      <a:dk1>
        <a:srgbClr val="000000"/>
      </a:dk1>
      <a:lt1>
        <a:srgbClr val="FFFFFF"/>
      </a:lt1>
      <a:dk2>
        <a:srgbClr val="EFC924"/>
      </a:dk2>
      <a:lt2>
        <a:srgbClr val="EFC924"/>
      </a:lt2>
      <a:accent1>
        <a:srgbClr val="613C59"/>
      </a:accent1>
      <a:accent2>
        <a:srgbClr val="CB501B"/>
      </a:accent2>
      <a:accent3>
        <a:srgbClr val="FFFFFF"/>
      </a:accent3>
      <a:accent4>
        <a:srgbClr val="4D7478"/>
      </a:accent4>
      <a:accent5>
        <a:srgbClr val="8F286F"/>
      </a:accent5>
      <a:accent6>
        <a:srgbClr val="13557C"/>
      </a:accent6>
      <a:hlink>
        <a:srgbClr val="000000"/>
      </a:hlink>
      <a:folHlink>
        <a:srgbClr val="000000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AA088A2C-2423-495A-A199-916C5E68B76E}"/>
    </a:ext>
  </a:extLst>
</a:theme>
</file>

<file path=ppt/theme/theme11.xml><?xml version="1.0" encoding="utf-8"?>
<a:theme xmlns:a="http://schemas.openxmlformats.org/drawingml/2006/main" name="Plommon">
  <a:themeElements>
    <a:clrScheme name="Skelleftea_kommun_mörklila 1">
      <a:dk1>
        <a:srgbClr val="FFFFFF"/>
      </a:dk1>
      <a:lt1>
        <a:srgbClr val="FEFFFF"/>
      </a:lt1>
      <a:dk2>
        <a:srgbClr val="613C59"/>
      </a:dk2>
      <a:lt2>
        <a:srgbClr val="613C59"/>
      </a:lt2>
      <a:accent1>
        <a:srgbClr val="CB501B"/>
      </a:accent1>
      <a:accent2>
        <a:srgbClr val="EFC924"/>
      </a:accent2>
      <a:accent3>
        <a:srgbClr val="72AD9F"/>
      </a:accent3>
      <a:accent4>
        <a:srgbClr val="000000"/>
      </a:accent4>
      <a:accent5>
        <a:srgbClr val="FFFFFF"/>
      </a:accent5>
      <a:accent6>
        <a:srgbClr val="0082C3"/>
      </a:accent6>
      <a:hlink>
        <a:srgbClr val="FFFFFF"/>
      </a:hlink>
      <a:folHlink>
        <a:srgbClr val="FFFFFF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469E10AA-BC35-4636-AE7B-537724F3A6BE}"/>
    </a:ext>
  </a:extLst>
</a:theme>
</file>

<file path=ppt/theme/theme12.xml><?xml version="1.0" encoding="utf-8"?>
<a:theme xmlns:a="http://schemas.openxmlformats.org/drawingml/2006/main" name="Ljuslila">
  <a:themeElements>
    <a:clrScheme name="Skelleftea_kommun_lila 1">
      <a:dk1>
        <a:srgbClr val="FFFFFF"/>
      </a:dk1>
      <a:lt1>
        <a:srgbClr val="FEFFFF"/>
      </a:lt1>
      <a:dk2>
        <a:srgbClr val="8F286F"/>
      </a:dk2>
      <a:lt2>
        <a:srgbClr val="8F286F"/>
      </a:lt2>
      <a:accent1>
        <a:srgbClr val="CB501B"/>
      </a:accent1>
      <a:accent2>
        <a:srgbClr val="EFC924"/>
      </a:accent2>
      <a:accent3>
        <a:srgbClr val="13557C"/>
      </a:accent3>
      <a:accent4>
        <a:srgbClr val="72AD9F"/>
      </a:accent4>
      <a:accent5>
        <a:srgbClr val="000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33891D2B-3BB2-4924-9B95-9980FF6E88D1}"/>
    </a:ext>
  </a:extLst>
</a:theme>
</file>

<file path=ppt/theme/theme13.xml><?xml version="1.0" encoding="utf-8"?>
<a:theme xmlns:a="http://schemas.openxmlformats.org/drawingml/2006/main" name="Petrol">
  <a:themeElements>
    <a:clrScheme name="Skelleftea_kommun_mörkgrön 1">
      <a:dk1>
        <a:srgbClr val="FFFFFF"/>
      </a:dk1>
      <a:lt1>
        <a:srgbClr val="FEFFFF"/>
      </a:lt1>
      <a:dk2>
        <a:srgbClr val="4D7478"/>
      </a:dk2>
      <a:lt2>
        <a:srgbClr val="4D7478"/>
      </a:lt2>
      <a:accent1>
        <a:srgbClr val="EFC924"/>
      </a:accent1>
      <a:accent2>
        <a:srgbClr val="CB501B"/>
      </a:accent2>
      <a:accent3>
        <a:srgbClr val="613C59"/>
      </a:accent3>
      <a:accent4>
        <a:srgbClr val="FFFFFF"/>
      </a:accent4>
      <a:accent5>
        <a:srgbClr val="000000"/>
      </a:accent5>
      <a:accent6>
        <a:srgbClr val="8F286F"/>
      </a:accent6>
      <a:hlink>
        <a:srgbClr val="FFFFFF"/>
      </a:hlink>
      <a:folHlink>
        <a:srgbClr val="FFFFFF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D9BA7D82-9DAE-43E9-9998-BFECCC5FAF8D}"/>
    </a:ext>
  </a:extLst>
</a:theme>
</file>

<file path=ppt/theme/theme14.xml><?xml version="1.0" encoding="utf-8"?>
<a:theme xmlns:a="http://schemas.openxmlformats.org/drawingml/2006/main" name="Mint">
  <a:themeElements>
    <a:clrScheme name="Skelleftea_kommun_grön 1">
      <a:dk1>
        <a:srgbClr val="FFFFFF"/>
      </a:dk1>
      <a:lt1>
        <a:srgbClr val="FEFFFF"/>
      </a:lt1>
      <a:dk2>
        <a:srgbClr val="72AD9F"/>
      </a:dk2>
      <a:lt2>
        <a:srgbClr val="72AD9F"/>
      </a:lt2>
      <a:accent1>
        <a:srgbClr val="CB501B"/>
      </a:accent1>
      <a:accent2>
        <a:srgbClr val="EFC924"/>
      </a:accent2>
      <a:accent3>
        <a:srgbClr val="613C59"/>
      </a:accent3>
      <a:accent4>
        <a:srgbClr val="FFFFFF"/>
      </a:accent4>
      <a:accent5>
        <a:srgbClr val="4B4A49"/>
      </a:accent5>
      <a:accent6>
        <a:srgbClr val="0082C3"/>
      </a:accent6>
      <a:hlink>
        <a:srgbClr val="FFFFFF"/>
      </a:hlink>
      <a:folHlink>
        <a:srgbClr val="FFFFFF"/>
      </a:folHlink>
    </a:clrScheme>
    <a:fontScheme name="Open Sans">
      <a:majorFont>
        <a:latin typeface="Open Sans Extrabold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mall 16.9" id="{13DED8A9-BCDE-4996-AFBD-D3ACEDAFA9DE}" vid="{7880C92E-C9C4-42D5-B8A2-17510CC9C793}"/>
    </a:ext>
  </a:extLst>
</a:theme>
</file>

<file path=ppt/theme/theme1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Skellefteå dokument" ma:contentTypeID="0x01010024A98CFCA2624D95A4BA7BEFACCC38DE0058D784E2ED12B94D8D038D75D5C18BFC" ma:contentTypeVersion="37" ma:contentTypeDescription="Innehållstyp för Skellefteå dokumentbibliotek." ma:contentTypeScope="" ma:versionID="e666faae7a75dcc49630bf903c07326c">
  <xsd:schema xmlns:xsd="http://www.w3.org/2001/XMLSchema" xmlns:xs="http://www.w3.org/2001/XMLSchema" xmlns:p="http://schemas.microsoft.com/office/2006/metadata/properties" xmlns:ns1="http://schemas.microsoft.com/sharepoint/v3" xmlns:ns2="44512e8f-a77a-4d24-80bf-11feb71d56eb" xmlns:ns3="811ae0ed-e42c-4991-8b44-6db0d276b37e" xmlns:ns4="http://schemas.microsoft.com/sharepoint/v3/fields" targetNamespace="http://schemas.microsoft.com/office/2006/metadata/properties" ma:root="true" ma:fieldsID="9a2f0073472fcc79a20f98a8a0005ade" ns1:_="" ns2:_="" ns3:_="" ns4:_="">
    <xsd:import namespace="http://schemas.microsoft.com/sharepoint/v3"/>
    <xsd:import namespace="44512e8f-a77a-4d24-80bf-11feb71d56eb"/>
    <xsd:import namespace="811ae0ed-e42c-4991-8b44-6db0d276b37e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TaxCatchAll" minOccurs="0"/>
                <xsd:element ref="ns2:TaxCatchAllLabel" minOccurs="0"/>
                <xsd:element ref="ns3:CSKeywordNotes" minOccurs="0"/>
                <xsd:element ref="ns3:CSServiceNotes"/>
                <xsd:element ref="ns3:CSDepartmentNotes"/>
                <xsd:element ref="ns3:CSUnitNotes" minOccurs="0"/>
                <xsd:element ref="ns3:CSProcessNotes" minOccurs="0"/>
                <xsd:element ref="ns3:CSDocumentType" minOccurs="0"/>
                <xsd:element ref="ns3:CSOwner" minOccurs="0"/>
                <xsd:element ref="ns3:CSCommitteeNotes" minOccurs="0"/>
                <xsd:element ref="ns1:StartDate"/>
                <xsd:element ref="ns4:EndDate"/>
                <xsd:element ref="ns3:CSPublish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StartDate" ma:index="27" ma:displayName="Gäller från och med" ma:default="[today]" ma:format="DateOnly" ma:internalName="StartDate" ma:readOnly="fals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512e8f-a77a-4d24-80bf-11feb71d56eb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ärde" ma:description="Värdet för dokument-ID som tilldelats till det här objektet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 länk till det här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11" nillable="true" ma:displayName="Taxonomy Catch All Column" ma:description="" ma:list="{a768954f-0956-4bd1-8546-c5755e67703d}" ma:internalName="TaxCatchAll" ma:showField="CatchAllData" ma:web="44512e8f-a77a-4d24-80bf-11feb71d56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list="{a768954f-0956-4bd1-8546-c5755e67703d}" ma:internalName="TaxCatchAllLabel" ma:readOnly="true" ma:showField="CatchAllDataLabel" ma:web="44512e8f-a77a-4d24-80bf-11feb71d56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1ae0ed-e42c-4991-8b44-6db0d276b37e" elementFormDefault="qualified">
    <xsd:import namespace="http://schemas.microsoft.com/office/2006/documentManagement/types"/>
    <xsd:import namespace="http://schemas.microsoft.com/office/infopath/2007/PartnerControls"/>
    <xsd:element name="CSKeywordNotes" ma:index="14" nillable="true" ma:taxonomy="true" ma:internalName="CSKeywordNotes" ma:taxonomyFieldName="CSKeyword" ma:displayName="Nyckelord" ma:fieldId="{177bf572-0751-4815-b511-bb77c92f6015}" ma:taxonomyMulti="true" ma:sspId="586333c8-12a5-4cce-97b5-33ac363878a9" ma:termSetId="530d921c-e083-493f-9cb0-d60f2b3e6f5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CSServiceNotes" ma:index="16" ma:taxonomy="true" ma:internalName="CSServiceNotes" ma:taxonomyFieldName="CSService" ma:displayName="Förvaltning" ma:readOnly="false" ma:fieldId="{37d4f8af-41da-461b-a29e-5f27a1eaa9d8}" ma:taxonomyMulti="true" ma:sspId="586333c8-12a5-4cce-97b5-33ac363878a9" ma:termSetId="575fd749-7506-4aad-a7d2-3de204f90ed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SDepartmentNotes" ma:index="18" ma:taxonomy="true" ma:internalName="CSDepartmentNotes" ma:taxonomyFieldName="CSDepartment" ma:displayName="Avdelning" ma:readOnly="false" ma:default="" ma:fieldId="{0402f494-219b-4ecb-9092-3850b35dced4}" ma:taxonomyMulti="true" ma:sspId="586333c8-12a5-4cce-97b5-33ac363878a9" ma:termSetId="929c040d-9b57-4904-bdc6-fa1ac9d293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SUnitNotes" ma:index="20" nillable="true" ma:taxonomy="true" ma:internalName="CSUnitNotes" ma:taxonomyFieldName="CSUnit" ma:displayName="Enhet" ma:readOnly="false" ma:fieldId="{899e1380-6011-47c8-b6b7-1afa6dd16611}" ma:taxonomyMulti="true" ma:sspId="586333c8-12a5-4cce-97b5-33ac363878a9" ma:termSetId="b323172e-bf9c-4deb-9147-4e2ba8a1fa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SProcessNotes" ma:index="22" nillable="true" ma:taxonomy="true" ma:internalName="CSProcessNotes" ma:taxonomyFieldName="CSProcess" ma:displayName="Process" ma:fieldId="{562103ef-a6ff-41cd-939b-a991df748d7d}" ma:taxonomyMulti="true" ma:sspId="586333c8-12a5-4cce-97b5-33ac363878a9" ma:termSetId="1e380c47-b1cf-4985-a9de-d4cf2ed1b6e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SDocumentType" ma:index="23" nillable="true" ma:displayName="Typ av styrande dokument" ma:default="Malldokument (Checklista, formulär, blanketter, mallar)" ma:format="Dropdown" ma:internalName="CSDocumentType" ma:readOnly="false">
      <xsd:simpleType>
        <xsd:restriction base="dms:Choice">
          <xsd:enumeration value="Malldokument (Checklista, formulär, blanketter, mallar)"/>
          <xsd:enumeration value="Övergripande styrande dokument (Styrkort, policy, strategi, riktlinje, vision, handledning, vägledning, program)"/>
          <xsd:enumeration value="Detaljerat styrande dokument (Instruktion, rutin, avtal, regel, reglemente, delegation, processbeskrivning)"/>
        </xsd:restriction>
      </xsd:simpleType>
    </xsd:element>
    <xsd:element name="CSOwner" ma:index="24" nillable="true" ma:displayName="Informationsägare" ma:list="UserInfo" ma:SharePointGroup="0" ma:internalName="CS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SCommitteeNotes" ma:index="25" nillable="true" ma:taxonomy="true" ma:internalName="CSCommitteeNotes" ma:taxonomyFieldName="CSCommittee" ma:displayName="Nämnd" ma:fieldId="{ad95e21e-e4f3-4c68-85dd-aa1d0e386fd9}" ma:taxonomyMulti="true" ma:sspId="586333c8-12a5-4cce-97b5-33ac363878a9" ma:termSetId="2441dc23-2ae9-447a-93f4-e21d90a521b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SPublisher" ma:index="29" nillable="true" ma:displayName="Publicist" ma:list="UserInfo" ma:SearchPeopleOnly="false" ma:SharePointGroup="0" ma:internalName="CSPublish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EndDate" ma:index="28" ma:displayName="Gäller till och med" ma:default="[today]" ma:format="DateTime" ma:internalName="EndDate" ma:readOnly="fals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SKeywordNotes xmlns="811ae0ed-e42c-4991-8b44-6db0d276b37e">
      <Terms xmlns="http://schemas.microsoft.com/office/infopath/2007/PartnerControls">
        <TermInfo xmlns="http://schemas.microsoft.com/office/infopath/2007/PartnerControls">
          <TermName>power point</TermName>
          <TermId>18fb125d-c9fe-4e73-8c81-2f63eb289051</TermId>
        </TermInfo>
        <TermInfo xmlns="http://schemas.microsoft.com/office/infopath/2007/PartnerControls">
          <TermName>Powerpoint</TermName>
          <TermId>8555a278-3401-492c-b56f-7d6e59d2d0f4</TermId>
        </TermInfo>
        <TermInfo xmlns="http://schemas.microsoft.com/office/infopath/2007/PartnerControls">
          <TermName>16.9</TermName>
          <TermId>aa9ad9e4-a4db-4f5d-ac4d-1acd8079d0ae</TermId>
        </TermInfo>
        <TermInfo xmlns="http://schemas.microsoft.com/office/infopath/2007/PartnerControls">
          <TermName>16:9</TermName>
          <TermId>dbcfa7ad-881e-484b-8ec7-765e1e21f56d</TermId>
        </TermInfo>
      </Terms>
    </CSKeywordNotes>
    <CSServiceNotes xmlns="811ae0ed-e42c-4991-8b44-6db0d276b37e">
      <Terms xmlns="http://schemas.microsoft.com/office/infopath/2007/PartnerControls">
        <TermInfo xmlns="http://schemas.microsoft.com/office/infopath/2007/PartnerControls">
          <TermName>Alla förvaltningar</TermName>
          <TermId>14542955-06b1-4d68-be2a-444a485fab94</TermId>
        </TermInfo>
      </Terms>
    </CSServiceNotes>
    <CSProcessNotes xmlns="811ae0ed-e42c-4991-8b44-6db0d276b37e">
      <Terms xmlns="http://schemas.microsoft.com/office/infopath/2007/PartnerControls"/>
    </CSProcessNotes>
    <CSPublisher xmlns="811ae0ed-e42c-4991-8b44-6db0d276b37e">
      <UserInfo>
        <DisplayName>Maria Salomonsson</DisplayName>
        <AccountId>52</AccountId>
        <AccountType/>
      </UserInfo>
    </CSPublisher>
    <CSOwner xmlns="811ae0ed-e42c-4991-8b44-6db0d276b37e">
      <UserInfo>
        <DisplayName/>
        <AccountId xsi:nil="true"/>
        <AccountType/>
      </UserInfo>
    </CSOwner>
    <CSDepartmentNotes xmlns="811ae0ed-e42c-4991-8b44-6db0d276b37e">
      <Terms xmlns="http://schemas.microsoft.com/office/infopath/2007/PartnerControls">
        <TermInfo xmlns="http://schemas.microsoft.com/office/infopath/2007/PartnerControls">
          <TermName xmlns="http://schemas.microsoft.com/office/infopath/2007/PartnerControls">Alla avdelningar</TermName>
          <TermId xmlns="http://schemas.microsoft.com/office/infopath/2007/PartnerControls">aaef064c-6a30-4fcf-90cc-febf2910344e</TermId>
        </TermInfo>
      </Terms>
    </CSDepartmentNotes>
    <TaxCatchAll xmlns="44512e8f-a77a-4d24-80bf-11feb71d56eb">
      <Value>5399</Value>
      <Value>5398</Value>
      <Value>5414</Value>
      <Value>5413</Value>
      <Value>76</Value>
      <Value>74</Value>
      <Value>4995</Value>
      <Value>3751</Value>
      <Value>534</Value>
    </TaxCatchAll>
    <CSDocumentType xmlns="811ae0ed-e42c-4991-8b44-6db0d276b37e">Malldokument (Checklista, formulär, blanketter, mallar)</CSDocumentType>
    <StartDate xmlns="http://schemas.microsoft.com/sharepoint/v3">2016-03-09T23:00:00+00:00</StartDate>
    <CSCommitteeNotes xmlns="811ae0ed-e42c-4991-8b44-6db0d276b37e">
      <Terms xmlns="http://schemas.microsoft.com/office/infopath/2007/PartnerControls"/>
    </CSCommitteeNotes>
    <CSUnitNotes xmlns="811ae0ed-e42c-4991-8b44-6db0d276b37e">
      <Terms xmlns="http://schemas.microsoft.com/office/infopath/2007/PartnerControls"/>
    </CSUnitNotes>
    <EndDate xmlns="http://schemas.microsoft.com/sharepoint/v3/fields">2026-12-31T23:55:00+01:00</EndDate>
    <_dlc_DocId xmlns="44512e8f-a77a-4d24-80bf-11feb71d56eb">KHY4RAKJPCXN-576-6191</_dlc_DocId>
    <_dlc_DocIdUrl xmlns="44512e8f-a77a-4d24-80bf-11feb71d56eb">
      <Url>http://insidan/information/reglerochstyrning/_layouts/DocIdRedir.aspx?ID=KHY4RAKJPCXN-576-6191</Url>
      <Description>KHY4RAKJPCXN-576-6191</Description>
    </_dlc_DocIdUrl>
  </documentManagement>
</p:properti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378FC6E-1C13-4817-833E-97F53EC6D3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4512e8f-a77a-4d24-80bf-11feb71d56eb"/>
    <ds:schemaRef ds:uri="811ae0ed-e42c-4991-8b44-6db0d276b37e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79E1089-9D0D-43EB-9770-CFAABCFEEA5B}">
  <ds:schemaRefs>
    <ds:schemaRef ds:uri="http://schemas.microsoft.com/sharepoint/v3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sharepoint/v3/fields"/>
    <ds:schemaRef ds:uri="http://schemas.microsoft.com/office/2006/metadata/properties"/>
    <ds:schemaRef ds:uri="http://purl.org/dc/dcmitype/"/>
    <ds:schemaRef ds:uri="811ae0ed-e42c-4991-8b44-6db0d276b37e"/>
    <ds:schemaRef ds:uri="44512e8f-a77a-4d24-80bf-11feb71d56eb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F950286-8B50-4960-B4D5-25922C05369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4FEBD8A6-6E0E-4554-A595-0D7138F63C2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Powerpointmall 16.9</Template>
  <TotalTime>7849</TotalTime>
  <Words>645</Words>
  <Application>Microsoft Office PowerPoint</Application>
  <PresentationFormat>Bredbild</PresentationFormat>
  <Paragraphs>124</Paragraphs>
  <Slides>15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14</vt:i4>
      </vt:variant>
      <vt:variant>
        <vt:lpstr>Bildrubriker</vt:lpstr>
      </vt:variant>
      <vt:variant>
        <vt:i4>15</vt:i4>
      </vt:variant>
    </vt:vector>
  </HeadingPairs>
  <TitlesOfParts>
    <vt:vector size="34" baseType="lpstr">
      <vt:lpstr>Arial</vt:lpstr>
      <vt:lpstr>Calibri</vt:lpstr>
      <vt:lpstr>Open Sans</vt:lpstr>
      <vt:lpstr>Open Sans Extrabold</vt:lpstr>
      <vt:lpstr>Open Sans Light</vt:lpstr>
      <vt:lpstr>Powerpointmall 16.9</vt:lpstr>
      <vt:lpstr>Rubriksida</vt:lpstr>
      <vt:lpstr>Svart</vt:lpstr>
      <vt:lpstr>Grafit</vt:lpstr>
      <vt:lpstr>Ljusgrå</vt:lpstr>
      <vt:lpstr>Varmbrun</vt:lpstr>
      <vt:lpstr>Mörkblå</vt:lpstr>
      <vt:lpstr>Blå</vt:lpstr>
      <vt:lpstr>Orange</vt:lpstr>
      <vt:lpstr>Gul</vt:lpstr>
      <vt:lpstr>Plommon</vt:lpstr>
      <vt:lpstr>Ljuslila</vt:lpstr>
      <vt:lpstr>Petrol</vt:lpstr>
      <vt:lpstr>Mint</vt:lpstr>
      <vt:lpstr>Riskbruk, skadligt bruk, beroende Basutbildningen 15 oktober 2026</vt:lpstr>
      <vt:lpstr>Innehåll</vt:lpstr>
      <vt:lpstr>Rådgivningen Oden</vt:lpstr>
      <vt:lpstr>Sociala faktorers betydelse för relationen till alkohol?</vt:lpstr>
      <vt:lpstr>Hur tänker vi om beroendeutvecklingen?</vt:lpstr>
      <vt:lpstr>Sociala faktorers betydelse i behandlingen</vt:lpstr>
      <vt:lpstr>Omtanken inom familjen = starten på medberoendet</vt:lpstr>
      <vt:lpstr>Medberoende</vt:lpstr>
      <vt:lpstr>PowerPoint-presentation</vt:lpstr>
      <vt:lpstr>Konsekvenser för anhöriga</vt:lpstr>
      <vt:lpstr>Konsekvenser för barn</vt:lpstr>
      <vt:lpstr>Behandling för anhöriga</vt:lpstr>
      <vt:lpstr>Vägen ut</vt:lpstr>
      <vt:lpstr>Tips på böcker och poddar</vt:lpstr>
      <vt:lpstr>Tack för oss!</vt:lpstr>
    </vt:vector>
  </TitlesOfParts>
  <Company>Skellefteå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Riskbruk, missbruk, beroende Basutbildning</dc:title>
  <dc:creator>Isa Paldanius</dc:creator>
  <dc:description>Powerpointmall i kommunens grafiska profil. Format 16.9.</dc:description>
  <cp:lastModifiedBy>Roger Marklund /SOK</cp:lastModifiedBy>
  <cp:revision>53</cp:revision>
  <cp:lastPrinted>2023-11-22T14:39:33Z</cp:lastPrinted>
  <dcterms:created xsi:type="dcterms:W3CDTF">2019-08-28T13:00:38Z</dcterms:created>
  <dcterms:modified xsi:type="dcterms:W3CDTF">2026-10-14T13:15:46Z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0x01010024A98CFCA2624D95A4BA7BEFACCC38DE0058D784E2ED12B94D8D038D75D5C18BFC</vt:lpwstr>
  </property>
  <property fmtid="{D5CDD505-2E9C-101B-9397-08002B2CF9AE}" pid="3" name="_dlc_DocIdItemGuid">
    <vt:lpwstr>2dbba960-665b-4aa3-a619-42876208dae3</vt:lpwstr>
  </property>
  <property fmtid="{D5CDD505-2E9C-101B-9397-08002B2CF9AE}" pid="4" name="CSUnit">
    <vt:lpwstr/>
  </property>
  <property fmtid="{D5CDD505-2E9C-101B-9397-08002B2CF9AE}" pid="5" name="CSDepartment">
    <vt:lpwstr>534;#Kommunikation|8238e43c-edc5-45f3-91a1-e3bf4dd39e77</vt:lpwstr>
  </property>
  <property fmtid="{D5CDD505-2E9C-101B-9397-08002B2CF9AE}" pid="6" name="CSCommittee">
    <vt:lpwstr/>
  </property>
  <property fmtid="{D5CDD505-2E9C-101B-9397-08002B2CF9AE}" pid="7" name="CSService">
    <vt:lpwstr>76;#Support ＆ lokaler|6a1b364b-33e4-4c43-a1c3-ecfade71ec84</vt:lpwstr>
  </property>
  <property fmtid="{D5CDD505-2E9C-101B-9397-08002B2CF9AE}" pid="8" name="CSKeyword">
    <vt:lpwstr>74;#mall|2336cf18-e73b-45e0-bae1-9e65c4e4080d;#4995;#power point|18fb125d-c9fe-4e73-8c81-2f63eb289051;#3751;#Powerpoint|8555a278-3401-492c-b56f-7d6e59d2d0f4;#5398;#grafiska profilen|806a8a7a-43d6-4ad6-a9ec-0a266827820f;#5399;#ny grafisk profil|00cacebd-83</vt:lpwstr>
  </property>
  <property fmtid="{D5CDD505-2E9C-101B-9397-08002B2CF9AE}" pid="9" name="CSProcess">
    <vt:lpwstr/>
  </property>
</Properties>
</file>